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05" r:id="rId5"/>
    <p:sldId id="306" r:id="rId6"/>
    <p:sldId id="307" r:id="rId7"/>
    <p:sldId id="308" r:id="rId8"/>
    <p:sldId id="309" r:id="rId9"/>
    <p:sldId id="310" r:id="rId10"/>
    <p:sldId id="319" r:id="rId11"/>
    <p:sldId id="312" r:id="rId12"/>
    <p:sldId id="313" r:id="rId13"/>
    <p:sldId id="320" r:id="rId14"/>
    <p:sldId id="321" r:id="rId15"/>
    <p:sldId id="322" r:id="rId16"/>
    <p:sldId id="323" r:id="rId17"/>
    <p:sldId id="315" r:id="rId18"/>
    <p:sldId id="318"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792" userDrawn="1">
          <p15:clr>
            <a:srgbClr val="A4A3A4"/>
          </p15:clr>
        </p15:guide>
        <p15:guide id="3" pos="528" userDrawn="1">
          <p15:clr>
            <a:srgbClr val="A4A3A4"/>
          </p15:clr>
        </p15:guide>
        <p15:guide id="4" pos="7128" userDrawn="1">
          <p15:clr>
            <a:srgbClr val="A4A3A4"/>
          </p15:clr>
        </p15:guide>
        <p15:guide id="5" orient="horz" pos="2808" userDrawn="1">
          <p15:clr>
            <a:srgbClr val="A4A3A4"/>
          </p15:clr>
        </p15:guide>
        <p15:guide id="6" pos="2976" userDrawn="1">
          <p15:clr>
            <a:srgbClr val="A4A3A4"/>
          </p15:clr>
        </p15:guide>
        <p15:guide id="7"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8D230F3-CF80-4859-8CE7-A43EE81993B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2"/>
  </p:normalViewPr>
  <p:slideViewPr>
    <p:cSldViewPr snapToGrid="0">
      <p:cViewPr varScale="1">
        <p:scale>
          <a:sx n="61" d="100"/>
          <a:sy n="61" d="100"/>
        </p:scale>
        <p:origin x="876" y="34"/>
      </p:cViewPr>
      <p:guideLst>
        <p:guide orient="horz" pos="3792"/>
        <p:guide pos="528"/>
        <p:guide pos="7128"/>
        <p:guide orient="horz" pos="2808"/>
        <p:guide pos="2976"/>
        <p:guide orient="horz" pos="9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F1077DB-935E-4A0A-947A-D283B9F9F452}" type="datetimeFigureOut">
              <a:rPr lang="en-US" smtClean="0"/>
              <a:t>8/5/2026</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9EDBDA2-4480-4D82-8886-1B64A7ECBBAC}" type="datetimeFigureOut">
              <a:rPr lang="en-US" noProof="0" smtClean="0"/>
              <a:t>8/5/2026</a:t>
            </a:fld>
            <a:endParaRPr lang="en-US" noProof="0"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noProof="0"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5</a:t>
            </a:fld>
            <a:endParaRPr lang="en-US" noProof="0" dirty="0"/>
          </a:p>
        </p:txBody>
      </p:sp>
    </p:spTree>
    <p:extLst>
      <p:ext uri="{BB962C8B-B14F-4D97-AF65-F5344CB8AC3E}">
        <p14:creationId xmlns:p14="http://schemas.microsoft.com/office/powerpoint/2010/main" val="3390943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take action with Waiver &amp; Disposition of Contribution form</a:t>
            </a:r>
          </a:p>
        </p:txBody>
      </p:sp>
      <p:sp>
        <p:nvSpPr>
          <p:cNvPr id="4" name="Slide Number Placeholder 3"/>
          <p:cNvSpPr>
            <a:spLocks noGrp="1"/>
          </p:cNvSpPr>
          <p:nvPr>
            <p:ph type="sldNum" sz="quarter" idx="5"/>
          </p:nvPr>
        </p:nvSpPr>
        <p:spPr/>
        <p:txBody>
          <a:bodyPr/>
          <a:lstStyle/>
          <a:p>
            <a:fld id="{EFDDBACE-0F8F-43FD-98F0-DEE13552DADA}" type="slidenum">
              <a:rPr lang="en-US" noProof="0" smtClean="0"/>
              <a:t>6</a:t>
            </a:fld>
            <a:endParaRPr lang="en-US" noProof="0" dirty="0"/>
          </a:p>
        </p:txBody>
      </p:sp>
    </p:spTree>
    <p:extLst>
      <p:ext uri="{BB962C8B-B14F-4D97-AF65-F5344CB8AC3E}">
        <p14:creationId xmlns:p14="http://schemas.microsoft.com/office/powerpoint/2010/main" val="2439359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215" cy="4480560"/>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Tree>
    <p:extLst>
      <p:ext uri="{BB962C8B-B14F-4D97-AF65-F5344CB8AC3E}">
        <p14:creationId xmlns:p14="http://schemas.microsoft.com/office/powerpoint/2010/main" val="335880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1EF8CAB-74EE-F5E0-2A98-D49729C5739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6" name="Graphic 5">
            <a:extLst>
              <a:ext uri="{FF2B5EF4-FFF2-40B4-BE49-F238E27FC236}">
                <a16:creationId xmlns:a16="http://schemas.microsoft.com/office/drawing/2014/main" id="{8783521D-ED5D-D5DB-16FA-CD1B1203DF6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87659"/>
          <a:stretch/>
        </p:blipFill>
        <p:spPr>
          <a:xfrm>
            <a:off x="0" y="5731979"/>
            <a:ext cx="1504645" cy="1146408"/>
          </a:xfrm>
          <a:prstGeom prst="rect">
            <a:avLst/>
          </a:prstGeom>
        </p:spPr>
      </p:pic>
      <p:pic>
        <p:nvPicPr>
          <p:cNvPr id="7" name="Graphic 6">
            <a:extLst>
              <a:ext uri="{FF2B5EF4-FFF2-40B4-BE49-F238E27FC236}">
                <a16:creationId xmlns:a16="http://schemas.microsoft.com/office/drawing/2014/main" id="{9381EED1-F8B1-76DD-2AF9-959C65437F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8" name="Graphic 7">
            <a:extLst>
              <a:ext uri="{FF2B5EF4-FFF2-40B4-BE49-F238E27FC236}">
                <a16:creationId xmlns:a16="http://schemas.microsoft.com/office/drawing/2014/main" id="{1D23ADF4-87AF-5693-9986-341478D502B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9" name="Graphic 8">
            <a:extLst>
              <a:ext uri="{FF2B5EF4-FFF2-40B4-BE49-F238E27FC236}">
                <a16:creationId xmlns:a16="http://schemas.microsoft.com/office/drawing/2014/main" id="{2E5EE104-2241-C262-895C-BCA76913401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4" name="Content Placeholder 12">
            <a:extLst>
              <a:ext uri="{FF2B5EF4-FFF2-40B4-BE49-F238E27FC236}">
                <a16:creationId xmlns:a16="http://schemas.microsoft.com/office/drawing/2014/main" id="{19B7E7AC-A0E6-BE9A-4728-8FE036CF3538}"/>
              </a:ext>
            </a:extLst>
          </p:cNvPr>
          <p:cNvSpPr>
            <a:spLocks noGrp="1"/>
          </p:cNvSpPr>
          <p:nvPr>
            <p:ph sz="quarter" idx="13"/>
          </p:nvPr>
        </p:nvSpPr>
        <p:spPr>
          <a:xfrm>
            <a:off x="841248" y="1536827"/>
            <a:ext cx="6556375" cy="4479925"/>
          </a:xfrm>
        </p:spPr>
        <p:txBody>
          <a:bodyPr>
            <a:normAutofit/>
          </a:bodyPr>
          <a:lstStyle>
            <a:lvl1pPr>
              <a:lnSpc>
                <a:spcPct val="140000"/>
              </a:lnSpc>
              <a:spcAft>
                <a:spcPts val="0"/>
              </a:spcAft>
              <a:defRPr sz="2800"/>
            </a:lvl1pPr>
            <a:lvl2pPr>
              <a:defRPr sz="2800"/>
            </a:lvl2pPr>
            <a:lvl3pPr>
              <a:defRPr sz="2400"/>
            </a:lvl3pPr>
            <a:lvl4pPr>
              <a:defRPr sz="24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18956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with image 01">
    <p:bg>
      <p:bgPr>
        <a:solidFill>
          <a:schemeClr val="accent6">
            <a:lumMod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F0337A6-0579-B5BC-C526-F7EBDDB8E84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4" name="Graphic 3">
            <a:extLst>
              <a:ext uri="{FF2B5EF4-FFF2-40B4-BE49-F238E27FC236}">
                <a16:creationId xmlns:a16="http://schemas.microsoft.com/office/drawing/2014/main" id="{4166F179-9203-AC2D-A267-E25FA28E978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4BFC5468-5E1B-2FE4-DA95-D0CCC383D3E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2" name="Graphic 11">
            <a:extLst>
              <a:ext uri="{FF2B5EF4-FFF2-40B4-BE49-F238E27FC236}">
                <a16:creationId xmlns:a16="http://schemas.microsoft.com/office/drawing/2014/main" id="{617493C4-12E7-500C-5FD5-68370B57A20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3" name="Graphic 12">
            <a:extLst>
              <a:ext uri="{FF2B5EF4-FFF2-40B4-BE49-F238E27FC236}">
                <a16:creationId xmlns:a16="http://schemas.microsoft.com/office/drawing/2014/main" id="{149B5038-6091-D5DF-F2DA-3900885F498D}"/>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4" name="Graphic 13">
            <a:extLst>
              <a:ext uri="{FF2B5EF4-FFF2-40B4-BE49-F238E27FC236}">
                <a16:creationId xmlns:a16="http://schemas.microsoft.com/office/drawing/2014/main" id="{9442ADAB-F6BA-A55C-036E-C837F95C8F8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111240" y="2231136"/>
            <a:ext cx="6080760" cy="4626864"/>
          </a:xfrm>
          <a:solidFill>
            <a:schemeClr val="accent6">
              <a:lumMod val="50000"/>
            </a:schemeClr>
          </a:solidFill>
        </p:spPr>
        <p:txBody>
          <a:bodyPr/>
          <a:lstStyle>
            <a:lvl1pPr marL="0" indent="0" algn="r">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6931152"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6931152" cy="4480560"/>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Tree>
    <p:extLst>
      <p:ext uri="{BB962C8B-B14F-4D97-AF65-F5344CB8AC3E}">
        <p14:creationId xmlns:p14="http://schemas.microsoft.com/office/powerpoint/2010/main" val="78945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18B122A-848F-E50E-C503-3930933A5C6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68908"/>
          <a:stretch/>
        </p:blipFill>
        <p:spPr>
          <a:xfrm>
            <a:off x="8401354" y="0"/>
            <a:ext cx="3790646" cy="6857999"/>
          </a:xfrm>
          <a:prstGeom prst="rect">
            <a:avLst/>
          </a:prstGeom>
        </p:spPr>
      </p:pic>
      <p:pic>
        <p:nvPicPr>
          <p:cNvPr id="12" name="Graphic 11">
            <a:extLst>
              <a:ext uri="{FF2B5EF4-FFF2-40B4-BE49-F238E27FC236}">
                <a16:creationId xmlns:a16="http://schemas.microsoft.com/office/drawing/2014/main" id="{08CD9875-E4AF-D7EA-9F8B-D27F2C3104A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2297076"/>
            <a:ext cx="2286000" cy="2286000"/>
          </a:xfrm>
          <a:prstGeom prst="rect">
            <a:avLst/>
          </a:prstGeom>
        </p:spPr>
      </p:pic>
      <p:pic>
        <p:nvPicPr>
          <p:cNvPr id="13" name="Graphic 12">
            <a:extLst>
              <a:ext uri="{FF2B5EF4-FFF2-40B4-BE49-F238E27FC236}">
                <a16:creationId xmlns:a16="http://schemas.microsoft.com/office/drawing/2014/main" id="{8513E8A3-5E78-5821-6B7B-AF6343ACA73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E256415C-5388-7D35-1C15-8DA4ACDCA1F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5" name="Graphic 14">
            <a:extLst>
              <a:ext uri="{FF2B5EF4-FFF2-40B4-BE49-F238E27FC236}">
                <a16:creationId xmlns:a16="http://schemas.microsoft.com/office/drawing/2014/main" id="{8B78E2E7-B83A-F17C-9869-FED59DD512E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6556375"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75861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02">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21C850-160D-5CD7-B829-ADE752EA7AB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a:stretch/>
        </p:blipFill>
        <p:spPr>
          <a:xfrm>
            <a:off x="6096000" y="0"/>
            <a:ext cx="6096000" cy="6857999"/>
          </a:xfrm>
          <a:prstGeom prst="rect">
            <a:avLst/>
          </a:prstGeom>
        </p:spPr>
      </p:pic>
      <p:pic>
        <p:nvPicPr>
          <p:cNvPr id="6" name="Graphic 5">
            <a:extLst>
              <a:ext uri="{FF2B5EF4-FFF2-40B4-BE49-F238E27FC236}">
                <a16:creationId xmlns:a16="http://schemas.microsoft.com/office/drawing/2014/main" id="{33105707-8D59-D00C-596A-380479D0E0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2297076"/>
            <a:ext cx="2286000" cy="2286000"/>
          </a:xfrm>
          <a:prstGeom prst="rect">
            <a:avLst/>
          </a:prstGeom>
        </p:spPr>
      </p:pic>
      <p:pic>
        <p:nvPicPr>
          <p:cNvPr id="7" name="Graphic 6">
            <a:extLst>
              <a:ext uri="{FF2B5EF4-FFF2-40B4-BE49-F238E27FC236}">
                <a16:creationId xmlns:a16="http://schemas.microsoft.com/office/drawing/2014/main" id="{3DC4FC4F-BE00-1554-FEBD-DE21F3AB35BB}"/>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0A310F08-0B34-7E1C-7605-4F81502355F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9" name="Graphic 8">
            <a:extLst>
              <a:ext uri="{FF2B5EF4-FFF2-40B4-BE49-F238E27FC236}">
                <a16:creationId xmlns:a16="http://schemas.microsoft.com/office/drawing/2014/main" id="{63371AFC-6FAC-3C10-CCC0-ECE8DB9E997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024" cy="2679192"/>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0" y="4462272"/>
            <a:ext cx="12188952" cy="2395728"/>
          </a:xfrm>
          <a:solidFill>
            <a:schemeClr val="accent6">
              <a:lumMod val="75000"/>
            </a:schemeClr>
          </a:solidFill>
        </p:spPr>
        <p:txBody>
          <a:bodyPr/>
          <a:lstStyle>
            <a:lvl1pPr marL="0" indent="0" algn="ctr">
              <a:buNone/>
              <a:defRPr>
                <a:solidFill>
                  <a:sysClr val="windowText" lastClr="000000"/>
                </a:solidFill>
              </a:defRPr>
            </a:lvl1pPr>
          </a:lstStyle>
          <a:p>
            <a:r>
              <a:rPr lang="en-US"/>
              <a:t>Click icon to add picture</a:t>
            </a:r>
            <a:endParaRPr lang="en-US" dirty="0"/>
          </a:p>
        </p:txBody>
      </p:sp>
    </p:spTree>
    <p:extLst>
      <p:ext uri="{BB962C8B-B14F-4D97-AF65-F5344CB8AC3E}">
        <p14:creationId xmlns:p14="http://schemas.microsoft.com/office/powerpoint/2010/main" val="2039803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0F0E0D3-11E9-A85D-821D-49C27B06B0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6" name="Graphic 5">
            <a:extLst>
              <a:ext uri="{FF2B5EF4-FFF2-40B4-BE49-F238E27FC236}">
                <a16:creationId xmlns:a16="http://schemas.microsoft.com/office/drawing/2014/main" id="{7433D848-BBB0-8852-CBA7-96FB04BFADE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556"/>
          <a:stretch/>
        </p:blipFill>
        <p:spPr>
          <a:xfrm>
            <a:off x="10687351" y="4584700"/>
            <a:ext cx="1504649" cy="1130300"/>
          </a:xfrm>
          <a:prstGeom prst="rect">
            <a:avLst/>
          </a:prstGeom>
        </p:spPr>
      </p:pic>
      <p:pic>
        <p:nvPicPr>
          <p:cNvPr id="7" name="Graphic 6">
            <a:extLst>
              <a:ext uri="{FF2B5EF4-FFF2-40B4-BE49-F238E27FC236}">
                <a16:creationId xmlns:a16="http://schemas.microsoft.com/office/drawing/2014/main" id="{3A0A5B28-1267-FF8C-DD34-4AE0CE17FD9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72FE7896-D379-408C-54BB-757C71F0DEF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49515" r="34180"/>
          <a:stretch/>
        </p:blipFill>
        <p:spPr>
          <a:xfrm>
            <a:off x="10687351" y="1141376"/>
            <a:ext cx="1504649" cy="1154076"/>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37E02B10-F9DF-509C-64D5-91DEB6988175}"/>
              </a:ext>
            </a:extLst>
          </p:cNvPr>
          <p:cNvSpPr>
            <a:spLocks noGrp="1"/>
          </p:cNvSpPr>
          <p:nvPr>
            <p:ph type="body" sz="quarter" idx="15"/>
          </p:nvPr>
        </p:nvSpPr>
        <p:spPr>
          <a:xfrm>
            <a:off x="4791455" y="1536826"/>
            <a:ext cx="5650992" cy="557784"/>
          </a:xfrm>
        </p:spPr>
        <p:txBody>
          <a:bodyPr/>
          <a:lstStyle>
            <a:lvl1pPr marL="0" indent="0">
              <a:lnSpc>
                <a:spcPct val="90000"/>
              </a:lnSpc>
              <a:spcBef>
                <a:spcPts val="1000"/>
              </a:spcBef>
              <a:spcAft>
                <a:spcPts val="0"/>
              </a:spcAft>
              <a:buNone/>
              <a:defRPr sz="2000" b="1" baseline="0">
                <a:solidFill>
                  <a:schemeClr val="tx1"/>
                </a:solidFill>
                <a:latin typeface="+mj-lt"/>
              </a:defRPr>
            </a:lvl1pPr>
          </a:lstStyle>
          <a:p>
            <a:pPr lvl="0"/>
            <a:r>
              <a:rPr lang="en-US"/>
              <a:t>Click to edit Master text styles</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2267712"/>
            <a:ext cx="5650992" cy="3767328"/>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5837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CE1CF12-4201-C23B-7B9A-02EB4F8A79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396"/>
          <a:stretch/>
        </p:blipFill>
        <p:spPr>
          <a:xfrm>
            <a:off x="0" y="5731980"/>
            <a:ext cx="12192000" cy="1138720"/>
          </a:xfrm>
          <a:prstGeom prst="rect">
            <a:avLst/>
          </a:prstGeom>
        </p:spPr>
      </p:pic>
      <p:pic>
        <p:nvPicPr>
          <p:cNvPr id="12" name="Graphic 11">
            <a:extLst>
              <a:ext uri="{FF2B5EF4-FFF2-40B4-BE49-F238E27FC236}">
                <a16:creationId xmlns:a16="http://schemas.microsoft.com/office/drawing/2014/main" id="{513CE0C7-867A-80BB-9E96-3008375B7E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68854" b="83396"/>
          <a:stretch/>
        </p:blipFill>
        <p:spPr>
          <a:xfrm>
            <a:off x="0" y="12700"/>
            <a:ext cx="3797300" cy="1138720"/>
          </a:xfrm>
          <a:prstGeom prst="rect">
            <a:avLst/>
          </a:prstGeom>
        </p:spPr>
      </p:pic>
      <p:pic>
        <p:nvPicPr>
          <p:cNvPr id="13" name="Graphic 12">
            <a:extLst>
              <a:ext uri="{FF2B5EF4-FFF2-40B4-BE49-F238E27FC236}">
                <a16:creationId xmlns:a16="http://schemas.microsoft.com/office/drawing/2014/main" id="{736CB758-B1DB-F2E0-00E7-BF5660C5F25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3598" b="49858"/>
          <a:stretch/>
        </p:blipFill>
        <p:spPr>
          <a:xfrm>
            <a:off x="0" y="9452"/>
            <a:ext cx="1517954" cy="1146248"/>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4764024" y="841248"/>
            <a:ext cx="6556248" cy="557784"/>
          </a:xfrm>
        </p:spPr>
        <p:txBody>
          <a:bodyPr anchor="t"/>
          <a:lstStyle>
            <a:lvl1pPr>
              <a:defRPr sz="2000" cap="all" spc="300" baseline="0"/>
            </a:lvl1pPr>
          </a:lstStyle>
          <a:p>
            <a:r>
              <a:rPr lang="en-US"/>
              <a:t>Click to edit Master title style</a:t>
            </a:r>
            <a:endParaRPr lang="en-US" dirty="0"/>
          </a:p>
        </p:txBody>
      </p:sp>
      <p:sp>
        <p:nvSpPr>
          <p:cNvPr id="14" name="Picture Placeholder 15">
            <a:extLst>
              <a:ext uri="{FF2B5EF4-FFF2-40B4-BE49-F238E27FC236}">
                <a16:creationId xmlns:a16="http://schemas.microsoft.com/office/drawing/2014/main" id="{A780F1E2-F795-D408-7361-9B32EA12F8E7}"/>
              </a:ext>
            </a:extLst>
          </p:cNvPr>
          <p:cNvSpPr>
            <a:spLocks noGrp="1"/>
          </p:cNvSpPr>
          <p:nvPr>
            <p:ph type="pic" sz="quarter" idx="14"/>
          </p:nvPr>
        </p:nvSpPr>
        <p:spPr>
          <a:xfrm>
            <a:off x="0" y="836676"/>
            <a:ext cx="3785616" cy="5184648"/>
          </a:xfrm>
          <a:solidFill>
            <a:schemeClr val="accent6">
              <a:lumMod val="75000"/>
            </a:schemeClr>
          </a:solidFill>
        </p:spPr>
        <p:txBody>
          <a:bodyPr/>
          <a:lstStyle>
            <a:lvl1pPr marL="0" indent="0" algn="ctr">
              <a:buNone/>
              <a:defRPr>
                <a:solidFill>
                  <a:sysClr val="windowText" lastClr="000000"/>
                </a:solidFill>
              </a:defRPr>
            </a:lvl1pPr>
          </a:lstStyle>
          <a:p>
            <a:r>
              <a:rPr lang="en-US"/>
              <a:t>Click icon to add picture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4764023" y="1536827"/>
            <a:ext cx="6556247"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408805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53274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342900" indent="-342900">
              <a:lnSpc>
                <a:spcPct val="90000"/>
              </a:lnSpc>
              <a:spcAft>
                <a:spcPts val="1800"/>
              </a:spcAft>
              <a:buSzPct val="100000"/>
              <a:buFont typeface="Arial" panose="020B0604020202020204" pitchFamily="34" charset="0"/>
              <a:buChar char="•"/>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27448" y="1536827"/>
            <a:ext cx="6592824"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pic>
        <p:nvPicPr>
          <p:cNvPr id="5" name="Graphic 4">
            <a:extLst>
              <a:ext uri="{FF2B5EF4-FFF2-40B4-BE49-F238E27FC236}">
                <a16:creationId xmlns:a16="http://schemas.microsoft.com/office/drawing/2014/main" id="{3FD831DA-EDBD-A492-3E6D-6ABBF4438FC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b="83148"/>
          <a:stretch/>
        </p:blipFill>
        <p:spPr>
          <a:xfrm>
            <a:off x="10687350" y="12700"/>
            <a:ext cx="1504649" cy="1155700"/>
          </a:xfrm>
          <a:prstGeom prst="rect">
            <a:avLst/>
          </a:prstGeom>
        </p:spPr>
      </p:pic>
      <p:pic>
        <p:nvPicPr>
          <p:cNvPr id="6" name="Graphic 5">
            <a:extLst>
              <a:ext uri="{FF2B5EF4-FFF2-40B4-BE49-F238E27FC236}">
                <a16:creationId xmlns:a16="http://schemas.microsoft.com/office/drawing/2014/main" id="{00071AEB-E268-A464-7197-69FA762C3C5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444"/>
          <a:stretch/>
        </p:blipFill>
        <p:spPr>
          <a:xfrm>
            <a:off x="10687351" y="9452"/>
            <a:ext cx="1504649" cy="1155700"/>
          </a:xfrm>
          <a:prstGeom prst="rect">
            <a:avLst/>
          </a:prstGeom>
        </p:spPr>
      </p:pic>
    </p:spTree>
    <p:extLst>
      <p:ext uri="{BB962C8B-B14F-4D97-AF65-F5344CB8AC3E}">
        <p14:creationId xmlns:p14="http://schemas.microsoft.com/office/powerpoint/2010/main" val="2969287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C5788EE-4EDA-20FA-8EB9-2F0639E8A2B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0000" t="1" b="49999"/>
          <a:stretch/>
        </p:blipFill>
        <p:spPr>
          <a:xfrm>
            <a:off x="6096000" y="0"/>
            <a:ext cx="6095999" cy="3429000"/>
          </a:xfrm>
          <a:prstGeom prst="rect">
            <a:avLst/>
          </a:prstGeom>
        </p:spPr>
      </p:pic>
      <p:pic>
        <p:nvPicPr>
          <p:cNvPr id="8" name="Graphic 7">
            <a:extLst>
              <a:ext uri="{FF2B5EF4-FFF2-40B4-BE49-F238E27FC236}">
                <a16:creationId xmlns:a16="http://schemas.microsoft.com/office/drawing/2014/main" id="{9D053CA0-7A9F-FC49-AD3F-F3280344D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767F6939-7B7E-F49F-8219-DC8CDAC85D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01354" y="9452"/>
            <a:ext cx="2286000" cy="2286000"/>
          </a:xfrm>
          <a:prstGeom prst="rect">
            <a:avLst/>
          </a:prstGeom>
        </p:spPr>
      </p:pic>
      <p:pic>
        <p:nvPicPr>
          <p:cNvPr id="11" name="Graphic 10">
            <a:extLst>
              <a:ext uri="{FF2B5EF4-FFF2-40B4-BE49-F238E27FC236}">
                <a16:creationId xmlns:a16="http://schemas.microsoft.com/office/drawing/2014/main" id="{FACCA700-291A-CD50-0CF3-749300C8D7A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2" name="Graphic 11">
            <a:extLst>
              <a:ext uri="{FF2B5EF4-FFF2-40B4-BE49-F238E27FC236}">
                <a16:creationId xmlns:a16="http://schemas.microsoft.com/office/drawing/2014/main" id="{0EFADD4D-8EF2-3DF8-F5F4-9459752D546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3" name="Graphic 12">
            <a:extLst>
              <a:ext uri="{FF2B5EF4-FFF2-40B4-BE49-F238E27FC236}">
                <a16:creationId xmlns:a16="http://schemas.microsoft.com/office/drawing/2014/main" id="{B5B36F67-81DA-36AC-5D17-0172FF5A70C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841248" y="1527048"/>
            <a:ext cx="10479024" cy="4498848"/>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31634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with image 03">
    <p:bg>
      <p:bgPr>
        <a:solidFill>
          <a:schemeClr val="accent6">
            <a:lumMod val="50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092952" y="0"/>
            <a:ext cx="6099048" cy="6876288"/>
          </a:xfrm>
          <a:solidFill>
            <a:schemeClr val="accent6">
              <a:lumMod val="75000"/>
            </a:schemeClr>
          </a:solidFill>
        </p:spPr>
        <p:txBody>
          <a:bodyPr/>
          <a:lstStyle>
            <a:lvl1pPr marL="0" indent="0" algn="l">
              <a:buNone/>
              <a:defRPr>
                <a:solidFill>
                  <a:schemeClr val="bg1"/>
                </a:solidFill>
              </a:defRPr>
            </a:lvl1pPr>
          </a:lstStyle>
          <a:p>
            <a:r>
              <a:rPr lang="en-US"/>
              <a:t>Click icon to add picture</a:t>
            </a:r>
            <a:endParaRPr lang="en-US" dirty="0"/>
          </a:p>
        </p:txBody>
      </p:sp>
      <p:sp>
        <p:nvSpPr>
          <p:cNvPr id="124" name="Title 123">
            <a:extLst>
              <a:ext uri="{FF2B5EF4-FFF2-40B4-BE49-F238E27FC236}">
                <a16:creationId xmlns:a16="http://schemas.microsoft.com/office/drawing/2014/main" id="{5EF8E4BF-2FB4-FFDD-E565-805C476240FE}"/>
              </a:ext>
            </a:extLst>
          </p:cNvPr>
          <p:cNvSpPr>
            <a:spLocks noGrp="1"/>
          </p:cNvSpPr>
          <p:nvPr>
            <p:ph type="title"/>
          </p:nvPr>
        </p:nvSpPr>
        <p:spPr>
          <a:xfrm>
            <a:off x="841244" y="832104"/>
            <a:ext cx="6099048" cy="5219236"/>
          </a:xfrm>
        </p:spPr>
        <p:txBody>
          <a:bodyPr anchor="t"/>
          <a:lstStyle>
            <a:lvl1pPr>
              <a:lnSpc>
                <a:spcPct val="75000"/>
              </a:lnSpc>
              <a:defRPr sz="8000" b="0" spc="0" baseline="0">
                <a:solidFill>
                  <a:schemeClr val="bg1"/>
                </a:solidFill>
                <a:latin typeface="+mn-lt"/>
              </a:defRPr>
            </a:lvl1pPr>
          </a:lstStyle>
          <a:p>
            <a:r>
              <a:rPr lang="en-US"/>
              <a:t>Click to edit Master title style</a:t>
            </a:r>
            <a:endParaRPr lang="en-US" dirty="0"/>
          </a:p>
        </p:txBody>
      </p:sp>
      <p:sp>
        <p:nvSpPr>
          <p:cNvPr id="123" name="Text Placeholder 122">
            <a:extLst>
              <a:ext uri="{FF2B5EF4-FFF2-40B4-BE49-F238E27FC236}">
                <a16:creationId xmlns:a16="http://schemas.microsoft.com/office/drawing/2014/main" id="{25C59923-6546-AB3B-534C-22113CD9D671}"/>
              </a:ext>
            </a:extLst>
          </p:cNvPr>
          <p:cNvSpPr>
            <a:spLocks noGrp="1"/>
          </p:cNvSpPr>
          <p:nvPr>
            <p:ph type="body" sz="quarter" idx="15"/>
          </p:nvPr>
        </p:nvSpPr>
        <p:spPr>
          <a:xfrm>
            <a:off x="8401353" y="-1"/>
            <a:ext cx="3790650" cy="1155691"/>
          </a:xfrm>
          <a:custGeom>
            <a:avLst/>
            <a:gdLst>
              <a:gd name="connsiteX0" fmla="*/ 2293575 w 3790650"/>
              <a:gd name="connsiteY0" fmla="*/ 0 h 1155691"/>
              <a:gd name="connsiteX1" fmla="*/ 3790650 w 3790650"/>
              <a:gd name="connsiteY1" fmla="*/ 0 h 1155691"/>
              <a:gd name="connsiteX2" fmla="*/ 3790650 w 3790650"/>
              <a:gd name="connsiteY2" fmla="*/ 1098632 h 1155691"/>
              <a:gd name="connsiteX3" fmla="*/ 3775153 w 3790650"/>
              <a:gd name="connsiteY3" fmla="*/ 1104304 h 1155691"/>
              <a:gd name="connsiteX4" fmla="*/ 3435268 w 3790650"/>
              <a:gd name="connsiteY4" fmla="*/ 1155691 h 1155691"/>
              <a:gd name="connsiteX5" fmla="*/ 2292295 w 3790650"/>
              <a:gd name="connsiteY5" fmla="*/ 12701 h 1155691"/>
              <a:gd name="connsiteX6" fmla="*/ 1280 w 3790650"/>
              <a:gd name="connsiteY6" fmla="*/ 0 h 1155691"/>
              <a:gd name="connsiteX7" fmla="*/ 2284665 w 3790650"/>
              <a:gd name="connsiteY7" fmla="*/ 0 h 1155691"/>
              <a:gd name="connsiteX8" fmla="*/ 2285945 w 3790650"/>
              <a:gd name="connsiteY8" fmla="*/ 12701 h 1155691"/>
              <a:gd name="connsiteX9" fmla="*/ 1142973 w 3790650"/>
              <a:gd name="connsiteY9" fmla="*/ 1155691 h 1155691"/>
              <a:gd name="connsiteX10" fmla="*/ 0 w 3790650"/>
              <a:gd name="connsiteY10" fmla="*/ 12701 h 11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0650" h="1155691">
                <a:moveTo>
                  <a:pt x="2293575" y="0"/>
                </a:moveTo>
                <a:lnTo>
                  <a:pt x="3790650" y="0"/>
                </a:lnTo>
                <a:lnTo>
                  <a:pt x="3790650" y="1098632"/>
                </a:lnTo>
                <a:lnTo>
                  <a:pt x="3775153" y="1104304"/>
                </a:lnTo>
                <a:cubicBezTo>
                  <a:pt x="3667783" y="1137700"/>
                  <a:pt x="3553627" y="1155691"/>
                  <a:pt x="3435268" y="1155691"/>
                </a:cubicBezTo>
                <a:cubicBezTo>
                  <a:pt x="2804021" y="1155691"/>
                  <a:pt x="2292295" y="643957"/>
                  <a:pt x="2292295" y="12701"/>
                </a:cubicBezTo>
                <a:close/>
                <a:moveTo>
                  <a:pt x="1280" y="0"/>
                </a:moveTo>
                <a:lnTo>
                  <a:pt x="2284665" y="0"/>
                </a:lnTo>
                <a:lnTo>
                  <a:pt x="2285945" y="12701"/>
                </a:lnTo>
                <a:cubicBezTo>
                  <a:pt x="2285945" y="643957"/>
                  <a:pt x="1774219" y="1155691"/>
                  <a:pt x="1142973" y="1155691"/>
                </a:cubicBezTo>
                <a:cubicBezTo>
                  <a:pt x="511726" y="1155691"/>
                  <a:pt x="0" y="643957"/>
                  <a:pt x="0" y="12701"/>
                </a:cubicBezTo>
                <a:close/>
              </a:path>
            </a:pathLst>
          </a:custGeom>
          <a:solidFill>
            <a:schemeClr val="accent6">
              <a:lumMod val="75000"/>
              <a:alpha val="25000"/>
            </a:schemeClr>
          </a:solidFill>
        </p:spPr>
        <p:txBody>
          <a:bodyPr wrap="square">
            <a:noAutofit/>
          </a:bodyPr>
          <a:lstStyle>
            <a:lvl1pPr>
              <a:defRPr>
                <a:noFill/>
              </a:defRPr>
            </a:lvl1pPr>
          </a:lstStyle>
          <a:p>
            <a:pPr lvl="0"/>
            <a:r>
              <a:rPr lang="en-US"/>
              <a:t>Click to edit Master text styles</a:t>
            </a:r>
          </a:p>
        </p:txBody>
      </p:sp>
      <p:sp>
        <p:nvSpPr>
          <p:cNvPr id="48" name="Text Placeholder 47">
            <a:extLst>
              <a:ext uri="{FF2B5EF4-FFF2-40B4-BE49-F238E27FC236}">
                <a16:creationId xmlns:a16="http://schemas.microsoft.com/office/drawing/2014/main" id="{880C9A0C-95B8-C535-9B78-63FDB782BE10}"/>
              </a:ext>
            </a:extLst>
          </p:cNvPr>
          <p:cNvSpPr>
            <a:spLocks noGrp="1"/>
          </p:cNvSpPr>
          <p:nvPr>
            <p:ph type="body" sz="quarter" idx="12"/>
          </p:nvPr>
        </p:nvSpPr>
        <p:spPr>
          <a:xfrm>
            <a:off x="-3" y="5727700"/>
            <a:ext cx="12192003" cy="1130300"/>
          </a:xfrm>
          <a:custGeom>
            <a:avLst/>
            <a:gdLst>
              <a:gd name="connsiteX0" fmla="*/ 11823828 w 12192003"/>
              <a:gd name="connsiteY0" fmla="*/ 0 h 1130300"/>
              <a:gd name="connsiteX1" fmla="*/ 12163721 w 12192003"/>
              <a:gd name="connsiteY1" fmla="*/ 51387 h 1130300"/>
              <a:gd name="connsiteX2" fmla="*/ 12192003 w 12192003"/>
              <a:gd name="connsiteY2" fmla="*/ 61738 h 1130300"/>
              <a:gd name="connsiteX3" fmla="*/ 12192003 w 12192003"/>
              <a:gd name="connsiteY3" fmla="*/ 1130300 h 1130300"/>
              <a:gd name="connsiteX4" fmla="*/ 10681469 w 12192003"/>
              <a:gd name="connsiteY4" fmla="*/ 1130300 h 1130300"/>
              <a:gd name="connsiteX5" fmla="*/ 10686729 w 12192003"/>
              <a:gd name="connsiteY5" fmla="*/ 1026126 h 1130300"/>
              <a:gd name="connsiteX6" fmla="*/ 11823828 w 12192003"/>
              <a:gd name="connsiteY6" fmla="*/ 0 h 1130300"/>
              <a:gd name="connsiteX7" fmla="*/ 9531478 w 12192003"/>
              <a:gd name="connsiteY7" fmla="*/ 0 h 1130300"/>
              <a:gd name="connsiteX8" fmla="*/ 10668577 w 12192003"/>
              <a:gd name="connsiteY8" fmla="*/ 1026126 h 1130300"/>
              <a:gd name="connsiteX9" fmla="*/ 10673837 w 12192003"/>
              <a:gd name="connsiteY9" fmla="*/ 1130300 h 1130300"/>
              <a:gd name="connsiteX10" fmla="*/ 8389119 w 12192003"/>
              <a:gd name="connsiteY10" fmla="*/ 1130300 h 1130300"/>
              <a:gd name="connsiteX11" fmla="*/ 8394379 w 12192003"/>
              <a:gd name="connsiteY11" fmla="*/ 1026126 h 1130300"/>
              <a:gd name="connsiteX12" fmla="*/ 9531478 w 12192003"/>
              <a:gd name="connsiteY12" fmla="*/ 0 h 1130300"/>
              <a:gd name="connsiteX13" fmla="*/ 7239129 w 12192003"/>
              <a:gd name="connsiteY13" fmla="*/ 0 h 1130300"/>
              <a:gd name="connsiteX14" fmla="*/ 8376227 w 12192003"/>
              <a:gd name="connsiteY14" fmla="*/ 1026126 h 1130300"/>
              <a:gd name="connsiteX15" fmla="*/ 8381487 w 12192003"/>
              <a:gd name="connsiteY15" fmla="*/ 1130300 h 1130300"/>
              <a:gd name="connsiteX16" fmla="*/ 6096769 w 12192003"/>
              <a:gd name="connsiteY16" fmla="*/ 1130300 h 1130300"/>
              <a:gd name="connsiteX17" fmla="*/ 6102029 w 12192003"/>
              <a:gd name="connsiteY17" fmla="*/ 1026126 h 1130300"/>
              <a:gd name="connsiteX18" fmla="*/ 7239129 w 12192003"/>
              <a:gd name="connsiteY18" fmla="*/ 0 h 1130300"/>
              <a:gd name="connsiteX19" fmla="*/ 4946780 w 12192003"/>
              <a:gd name="connsiteY19" fmla="*/ 0 h 1130300"/>
              <a:gd name="connsiteX20" fmla="*/ 6083878 w 12192003"/>
              <a:gd name="connsiteY20" fmla="*/ 1026126 h 1130300"/>
              <a:gd name="connsiteX21" fmla="*/ 6089139 w 12192003"/>
              <a:gd name="connsiteY21" fmla="*/ 1130300 h 1130300"/>
              <a:gd name="connsiteX22" fmla="*/ 3804423 w 12192003"/>
              <a:gd name="connsiteY22" fmla="*/ 1130300 h 1130300"/>
              <a:gd name="connsiteX23" fmla="*/ 3809684 w 12192003"/>
              <a:gd name="connsiteY23" fmla="*/ 1026126 h 1130300"/>
              <a:gd name="connsiteX24" fmla="*/ 4946780 w 12192003"/>
              <a:gd name="connsiteY24" fmla="*/ 0 h 1130300"/>
              <a:gd name="connsiteX25" fmla="*/ 2654431 w 12192003"/>
              <a:gd name="connsiteY25" fmla="*/ 0 h 1130300"/>
              <a:gd name="connsiteX26" fmla="*/ 3791530 w 12192003"/>
              <a:gd name="connsiteY26" fmla="*/ 1026126 h 1130300"/>
              <a:gd name="connsiteX27" fmla="*/ 3796791 w 12192003"/>
              <a:gd name="connsiteY27" fmla="*/ 1130300 h 1130300"/>
              <a:gd name="connsiteX28" fmla="*/ 1512072 w 12192003"/>
              <a:gd name="connsiteY28" fmla="*/ 1130300 h 1130300"/>
              <a:gd name="connsiteX29" fmla="*/ 1517332 w 12192003"/>
              <a:gd name="connsiteY29" fmla="*/ 1026126 h 1130300"/>
              <a:gd name="connsiteX30" fmla="*/ 2654431 w 12192003"/>
              <a:gd name="connsiteY30" fmla="*/ 0 h 1130300"/>
              <a:gd name="connsiteX31" fmla="*/ 362080 w 12192003"/>
              <a:gd name="connsiteY31" fmla="*/ 0 h 1130300"/>
              <a:gd name="connsiteX32" fmla="*/ 1499179 w 12192003"/>
              <a:gd name="connsiteY32" fmla="*/ 1026126 h 1130300"/>
              <a:gd name="connsiteX33" fmla="*/ 1504439 w 12192003"/>
              <a:gd name="connsiteY33" fmla="*/ 1130300 h 1130300"/>
              <a:gd name="connsiteX34" fmla="*/ 0 w 12192003"/>
              <a:gd name="connsiteY34" fmla="*/ 1130300 h 1130300"/>
              <a:gd name="connsiteX35" fmla="*/ 0 w 12192003"/>
              <a:gd name="connsiteY35" fmla="*/ 59507 h 1130300"/>
              <a:gd name="connsiteX36" fmla="*/ 22187 w 12192003"/>
              <a:gd name="connsiteY36" fmla="*/ 51387 h 1130300"/>
              <a:gd name="connsiteX37" fmla="*/ 362080 w 12192003"/>
              <a:gd name="connsiteY37"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2003" h="1130300">
                <a:moveTo>
                  <a:pt x="11823828" y="0"/>
                </a:moveTo>
                <a:cubicBezTo>
                  <a:pt x="11942189" y="0"/>
                  <a:pt x="12056349" y="17991"/>
                  <a:pt x="12163721" y="51387"/>
                </a:cubicBezTo>
                <a:lnTo>
                  <a:pt x="12192003" y="61738"/>
                </a:lnTo>
                <a:lnTo>
                  <a:pt x="12192003" y="1130300"/>
                </a:lnTo>
                <a:lnTo>
                  <a:pt x="10681469" y="1130300"/>
                </a:lnTo>
                <a:lnTo>
                  <a:pt x="10686729" y="1026126"/>
                </a:lnTo>
                <a:cubicBezTo>
                  <a:pt x="10745262" y="449767"/>
                  <a:pt x="11232021" y="0"/>
                  <a:pt x="11823828" y="0"/>
                </a:cubicBezTo>
                <a:close/>
                <a:moveTo>
                  <a:pt x="9531478" y="0"/>
                </a:moveTo>
                <a:cubicBezTo>
                  <a:pt x="10123285" y="0"/>
                  <a:pt x="10610044" y="449767"/>
                  <a:pt x="10668577" y="1026126"/>
                </a:cubicBezTo>
                <a:lnTo>
                  <a:pt x="10673837" y="1130300"/>
                </a:lnTo>
                <a:lnTo>
                  <a:pt x="8389119" y="1130300"/>
                </a:lnTo>
                <a:lnTo>
                  <a:pt x="8394379" y="1026126"/>
                </a:lnTo>
                <a:cubicBezTo>
                  <a:pt x="8452912" y="449767"/>
                  <a:pt x="8939671" y="0"/>
                  <a:pt x="9531478" y="0"/>
                </a:cubicBezTo>
                <a:close/>
                <a:moveTo>
                  <a:pt x="7239129" y="0"/>
                </a:moveTo>
                <a:cubicBezTo>
                  <a:pt x="7830936" y="0"/>
                  <a:pt x="8317694" y="449767"/>
                  <a:pt x="8376227" y="1026126"/>
                </a:cubicBezTo>
                <a:lnTo>
                  <a:pt x="8381487" y="1130300"/>
                </a:lnTo>
                <a:lnTo>
                  <a:pt x="6096769" y="1130300"/>
                </a:lnTo>
                <a:lnTo>
                  <a:pt x="6102029" y="1026126"/>
                </a:lnTo>
                <a:cubicBezTo>
                  <a:pt x="6160563" y="449767"/>
                  <a:pt x="6647322" y="0"/>
                  <a:pt x="7239129" y="0"/>
                </a:cubicBezTo>
                <a:close/>
                <a:moveTo>
                  <a:pt x="4946780" y="0"/>
                </a:moveTo>
                <a:cubicBezTo>
                  <a:pt x="5538587" y="0"/>
                  <a:pt x="6025345" y="449767"/>
                  <a:pt x="6083878" y="1026126"/>
                </a:cubicBezTo>
                <a:lnTo>
                  <a:pt x="6089139" y="1130300"/>
                </a:lnTo>
                <a:lnTo>
                  <a:pt x="3804423" y="1130300"/>
                </a:lnTo>
                <a:lnTo>
                  <a:pt x="3809684" y="1026126"/>
                </a:lnTo>
                <a:cubicBezTo>
                  <a:pt x="3868216" y="449767"/>
                  <a:pt x="4354972" y="0"/>
                  <a:pt x="4946780" y="0"/>
                </a:cubicBezTo>
                <a:close/>
                <a:moveTo>
                  <a:pt x="2654431" y="0"/>
                </a:moveTo>
                <a:cubicBezTo>
                  <a:pt x="3246238" y="0"/>
                  <a:pt x="3732997" y="449767"/>
                  <a:pt x="3791530" y="1026126"/>
                </a:cubicBezTo>
                <a:lnTo>
                  <a:pt x="3796791" y="1130300"/>
                </a:lnTo>
                <a:lnTo>
                  <a:pt x="1512072" y="1130300"/>
                </a:lnTo>
                <a:lnTo>
                  <a:pt x="1517332" y="1026126"/>
                </a:lnTo>
                <a:cubicBezTo>
                  <a:pt x="1575865" y="449767"/>
                  <a:pt x="2062624" y="0"/>
                  <a:pt x="2654431" y="0"/>
                </a:cubicBezTo>
                <a:close/>
                <a:moveTo>
                  <a:pt x="362080" y="0"/>
                </a:moveTo>
                <a:cubicBezTo>
                  <a:pt x="953887" y="0"/>
                  <a:pt x="1440646" y="449767"/>
                  <a:pt x="1499179" y="1026126"/>
                </a:cubicBezTo>
                <a:lnTo>
                  <a:pt x="1504439" y="1130300"/>
                </a:lnTo>
                <a:lnTo>
                  <a:pt x="0" y="1130300"/>
                </a:lnTo>
                <a:lnTo>
                  <a:pt x="0" y="59507"/>
                </a:lnTo>
                <a:lnTo>
                  <a:pt x="22187" y="51387"/>
                </a:lnTo>
                <a:cubicBezTo>
                  <a:pt x="129559" y="17991"/>
                  <a:pt x="243719" y="0"/>
                  <a:pt x="362080" y="0"/>
                </a:cubicBezTo>
                <a:close/>
              </a:path>
            </a:pathLst>
          </a:custGeom>
          <a:solidFill>
            <a:schemeClr val="accent6">
              <a:lumMod val="75000"/>
              <a:alpha val="25000"/>
            </a:schemeClr>
          </a:solidFill>
        </p:spPr>
        <p:txBody>
          <a:bodyPr wrap="square">
            <a:noAutofit/>
          </a:bodyPr>
          <a:lstStyle>
            <a:lvl1pPr>
              <a:defRPr>
                <a:noFill/>
              </a:defRPr>
            </a:lvl1pPr>
          </a:lstStyle>
          <a:p>
            <a:pPr lvl="0"/>
            <a:r>
              <a:rPr lang="en-US"/>
              <a:t>Click to edit Master text styles</a:t>
            </a:r>
          </a:p>
        </p:txBody>
      </p:sp>
      <p:sp>
        <p:nvSpPr>
          <p:cNvPr id="62" name="Text Placeholder 61">
            <a:extLst>
              <a:ext uri="{FF2B5EF4-FFF2-40B4-BE49-F238E27FC236}">
                <a16:creationId xmlns:a16="http://schemas.microsoft.com/office/drawing/2014/main" id="{70972619-C968-1257-58C9-0DC661642915}"/>
              </a:ext>
            </a:extLst>
          </p:cNvPr>
          <p:cNvSpPr>
            <a:spLocks noGrp="1"/>
          </p:cNvSpPr>
          <p:nvPr>
            <p:ph type="body" sz="quarter" idx="13"/>
          </p:nvPr>
        </p:nvSpPr>
        <p:spPr>
          <a:xfrm>
            <a:off x="0" y="5724189"/>
            <a:ext cx="1503729" cy="1133811"/>
          </a:xfrm>
          <a:custGeom>
            <a:avLst/>
            <a:gdLst>
              <a:gd name="connsiteX0" fmla="*/ 367995 w 1503729"/>
              <a:gd name="connsiteY0" fmla="*/ 19 h 1133811"/>
              <a:gd name="connsiteX1" fmla="*/ 1481576 w 1503729"/>
              <a:gd name="connsiteY1" fmla="*/ 913359 h 1133811"/>
              <a:gd name="connsiteX2" fmla="*/ 1503729 w 1503729"/>
              <a:gd name="connsiteY2" fmla="*/ 1133811 h 1133811"/>
              <a:gd name="connsiteX3" fmla="*/ 1371482 w 1503729"/>
              <a:gd name="connsiteY3" fmla="*/ 1133811 h 1133811"/>
              <a:gd name="connsiteX4" fmla="*/ 1275407 w 1503729"/>
              <a:gd name="connsiteY4" fmla="*/ 1118667 h 1133811"/>
              <a:gd name="connsiteX5" fmla="*/ 367995 w 1503729"/>
              <a:gd name="connsiteY5" fmla="*/ 19 h 1133811"/>
              <a:gd name="connsiteX6" fmla="*/ 367996 w 1503729"/>
              <a:gd name="connsiteY6" fmla="*/ 0 h 1133811"/>
              <a:gd name="connsiteX7" fmla="*/ 33218 w 1503729"/>
              <a:gd name="connsiteY7" fmla="*/ 808204 h 1133811"/>
              <a:gd name="connsiteX8" fmla="*/ 0 w 1503729"/>
              <a:gd name="connsiteY8" fmla="*/ 838393 h 1133811"/>
              <a:gd name="connsiteX9" fmla="*/ 0 w 1503729"/>
              <a:gd name="connsiteY9" fmla="*/ 61671 h 1133811"/>
              <a:gd name="connsiteX10" fmla="*/ 28102 w 1503729"/>
              <a:gd name="connsiteY10" fmla="*/ 51386 h 1133811"/>
              <a:gd name="connsiteX11" fmla="*/ 367996 w 1503729"/>
              <a:gd name="connsiteY11" fmla="*/ 0 h 113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3729" h="1133811">
                <a:moveTo>
                  <a:pt x="367995" y="19"/>
                </a:moveTo>
                <a:cubicBezTo>
                  <a:pt x="917788" y="3008"/>
                  <a:pt x="1375686" y="394157"/>
                  <a:pt x="1481576" y="913359"/>
                </a:cubicBezTo>
                <a:lnTo>
                  <a:pt x="1503729" y="1133811"/>
                </a:lnTo>
                <a:lnTo>
                  <a:pt x="1371482" y="1133811"/>
                </a:lnTo>
                <a:lnTo>
                  <a:pt x="1275407" y="1118667"/>
                </a:lnTo>
                <a:cubicBezTo>
                  <a:pt x="757177" y="1010082"/>
                  <a:pt x="368000" y="550498"/>
                  <a:pt x="367995" y="19"/>
                </a:cubicBezTo>
                <a:close/>
                <a:moveTo>
                  <a:pt x="367996" y="0"/>
                </a:moveTo>
                <a:cubicBezTo>
                  <a:pt x="367996" y="315623"/>
                  <a:pt x="240061" y="601366"/>
                  <a:pt x="33218" y="808204"/>
                </a:cubicBezTo>
                <a:lnTo>
                  <a:pt x="0" y="838393"/>
                </a:lnTo>
                <a:lnTo>
                  <a:pt x="0" y="61671"/>
                </a:lnTo>
                <a:lnTo>
                  <a:pt x="28102" y="51386"/>
                </a:lnTo>
                <a:cubicBezTo>
                  <a:pt x="135475" y="17991"/>
                  <a:pt x="249634" y="0"/>
                  <a:pt x="367996"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r>
              <a:rPr lang="en-US"/>
              <a:t>Click to edit Master text styles</a:t>
            </a:r>
          </a:p>
        </p:txBody>
      </p:sp>
      <p:sp>
        <p:nvSpPr>
          <p:cNvPr id="93" name="Text Placeholder 92">
            <a:extLst>
              <a:ext uri="{FF2B5EF4-FFF2-40B4-BE49-F238E27FC236}">
                <a16:creationId xmlns:a16="http://schemas.microsoft.com/office/drawing/2014/main" id="{0A4A3873-48BC-94DF-6006-FC7F81660A5D}"/>
              </a:ext>
            </a:extLst>
          </p:cNvPr>
          <p:cNvSpPr>
            <a:spLocks noGrp="1"/>
          </p:cNvSpPr>
          <p:nvPr>
            <p:ph type="body" sz="quarter" idx="14"/>
          </p:nvPr>
        </p:nvSpPr>
        <p:spPr>
          <a:xfrm>
            <a:off x="8401353" y="0"/>
            <a:ext cx="3790647" cy="1143002"/>
          </a:xfrm>
          <a:custGeom>
            <a:avLst/>
            <a:gdLst>
              <a:gd name="connsiteX0" fmla="*/ 3790647 w 3790647"/>
              <a:gd name="connsiteY0" fmla="*/ 304585 h 1143002"/>
              <a:gd name="connsiteX1" fmla="*/ 3790647 w 3790647"/>
              <a:gd name="connsiteY1" fmla="*/ 1081329 h 1143002"/>
              <a:gd name="connsiteX2" fmla="*/ 3762543 w 3790647"/>
              <a:gd name="connsiteY2" fmla="*/ 1091615 h 1143002"/>
              <a:gd name="connsiteX3" fmla="*/ 3422649 w 3790647"/>
              <a:gd name="connsiteY3" fmla="*/ 1143002 h 1143002"/>
              <a:gd name="connsiteX4" fmla="*/ 3757427 w 3790647"/>
              <a:gd name="connsiteY4" fmla="*/ 334777 h 1143002"/>
              <a:gd name="connsiteX5" fmla="*/ 2285997 w 3790647"/>
              <a:gd name="connsiteY5" fmla="*/ 17 h 1143002"/>
              <a:gd name="connsiteX6" fmla="*/ 3422650 w 3790647"/>
              <a:gd name="connsiteY6" fmla="*/ 1142983 h 1143002"/>
              <a:gd name="connsiteX7" fmla="*/ 2285997 w 3790647"/>
              <a:gd name="connsiteY7" fmla="*/ 17 h 1143002"/>
              <a:gd name="connsiteX8" fmla="*/ 0 w 3790647"/>
              <a:gd name="connsiteY8" fmla="*/ 17 h 1143002"/>
              <a:gd name="connsiteX9" fmla="*/ 1136650 w 3790647"/>
              <a:gd name="connsiteY9" fmla="*/ 1142983 h 1143002"/>
              <a:gd name="connsiteX10" fmla="*/ 0 w 3790647"/>
              <a:gd name="connsiteY10" fmla="*/ 17 h 1143002"/>
              <a:gd name="connsiteX11" fmla="*/ 2279650 w 3790647"/>
              <a:gd name="connsiteY11" fmla="*/ 0 h 1143002"/>
              <a:gd name="connsiteX12" fmla="*/ 1136650 w 3790647"/>
              <a:gd name="connsiteY12" fmla="*/ 1143002 h 1143002"/>
              <a:gd name="connsiteX13" fmla="*/ 2279650 w 3790647"/>
              <a:gd name="connsiteY13" fmla="*/ 0 h 114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647" h="1143002">
                <a:moveTo>
                  <a:pt x="3790647" y="304585"/>
                </a:moveTo>
                <a:lnTo>
                  <a:pt x="3790647" y="1081329"/>
                </a:lnTo>
                <a:lnTo>
                  <a:pt x="3762543" y="1091615"/>
                </a:lnTo>
                <a:cubicBezTo>
                  <a:pt x="3655170" y="1125011"/>
                  <a:pt x="3541011" y="1143002"/>
                  <a:pt x="3422649" y="1143002"/>
                </a:cubicBezTo>
                <a:cubicBezTo>
                  <a:pt x="3422649" y="827371"/>
                  <a:pt x="3550584" y="541620"/>
                  <a:pt x="3757427" y="334777"/>
                </a:cubicBezTo>
                <a:close/>
                <a:moveTo>
                  <a:pt x="2285997" y="17"/>
                </a:moveTo>
                <a:cubicBezTo>
                  <a:pt x="2914332" y="3435"/>
                  <a:pt x="3422644" y="513848"/>
                  <a:pt x="3422650" y="1142983"/>
                </a:cubicBezTo>
                <a:cubicBezTo>
                  <a:pt x="2794315" y="1139567"/>
                  <a:pt x="2286006" y="629153"/>
                  <a:pt x="2285997" y="17"/>
                </a:cubicBezTo>
                <a:close/>
                <a:moveTo>
                  <a:pt x="0" y="17"/>
                </a:moveTo>
                <a:cubicBezTo>
                  <a:pt x="628334" y="3435"/>
                  <a:pt x="1136644" y="513848"/>
                  <a:pt x="1136650" y="1142983"/>
                </a:cubicBezTo>
                <a:cubicBezTo>
                  <a:pt x="508316" y="1139567"/>
                  <a:pt x="9" y="629153"/>
                  <a:pt x="0" y="17"/>
                </a:cubicBezTo>
                <a:close/>
                <a:moveTo>
                  <a:pt x="2279650" y="0"/>
                </a:moveTo>
                <a:cubicBezTo>
                  <a:pt x="2279650" y="631263"/>
                  <a:pt x="1767910" y="1143002"/>
                  <a:pt x="1136650" y="1143002"/>
                </a:cubicBezTo>
                <a:cubicBezTo>
                  <a:pt x="1136650" y="511739"/>
                  <a:pt x="1648390" y="0"/>
                  <a:pt x="2279650"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r>
              <a:rPr lang="en-US"/>
              <a:t>Click to edit Master text styles</a:t>
            </a:r>
          </a:p>
        </p:txBody>
      </p:sp>
      <p:pic>
        <p:nvPicPr>
          <p:cNvPr id="120" name="Graphic 119">
            <a:extLst>
              <a:ext uri="{FF2B5EF4-FFF2-40B4-BE49-F238E27FC236}">
                <a16:creationId xmlns:a16="http://schemas.microsoft.com/office/drawing/2014/main" id="{9C01A786-0C1A-6C4A-1466-1AE233D142A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68908" b="83148"/>
          <a:stretch/>
        </p:blipFill>
        <p:spPr>
          <a:xfrm>
            <a:off x="8401354" y="12700"/>
            <a:ext cx="3790646" cy="1155700"/>
          </a:xfrm>
          <a:prstGeom prst="rect">
            <a:avLst/>
          </a:prstGeom>
        </p:spPr>
      </p:pic>
    </p:spTree>
    <p:extLst>
      <p:ext uri="{BB962C8B-B14F-4D97-AF65-F5344CB8AC3E}">
        <p14:creationId xmlns:p14="http://schemas.microsoft.com/office/powerpoint/2010/main" val="3740971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b="1"/>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457200" indent="-457200">
              <a:lnSpc>
                <a:spcPct val="90000"/>
              </a:lnSpc>
              <a:spcBef>
                <a:spcPts val="1000"/>
              </a:spcBef>
              <a:spcAft>
                <a:spcPts val="0"/>
              </a:spcAft>
              <a:buSzPct val="100000"/>
              <a:buFont typeface="+mj-lt"/>
              <a:buAutoNum type="arabicPeriod"/>
              <a:defRPr sz="2000"/>
            </a:lvl1pPr>
            <a:lvl2pPr marL="914400" indent="-457200">
              <a:buSzPct val="100000"/>
              <a:buFont typeface="+mj-lt"/>
              <a:buAutoNum type="alphaLcPeriod"/>
              <a:defRPr sz="2000"/>
            </a:lvl2pPr>
            <a:lvl3pPr marL="1371600" indent="-457200">
              <a:buSzPct val="100000"/>
              <a:buFont typeface="+mj-lt"/>
              <a:buAutoNum type="romanLcPeriod"/>
              <a:defRPr sz="1800"/>
            </a:lvl3pPr>
            <a:lvl4pPr marL="1828800" indent="-457200">
              <a:buSzPct val="100000"/>
              <a:buFont typeface="+mj-lt"/>
              <a:buAutoNum type="arabicParenR"/>
              <a:defRPr sz="1800"/>
            </a:lvl4pPr>
            <a:lvl5pPr marL="2286000" indent="-457200">
              <a:buSzPct val="100000"/>
              <a:buFont typeface="+mj-lt"/>
              <a:buAutoNum type="alphaLcParen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228460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34180" b="50186"/>
          <a:stretch/>
        </p:blipFill>
        <p:spPr>
          <a:xfrm rot="10800000">
            <a:off x="-3" y="5731980"/>
            <a:ext cx="1504649" cy="1138720"/>
          </a:xfrm>
          <a:prstGeom prst="rect">
            <a:avLst/>
          </a:prstGeom>
        </p:spPr>
      </p:pic>
      <p:sp>
        <p:nvSpPr>
          <p:cNvPr id="13" name="Title 123">
            <a:extLst>
              <a:ext uri="{FF2B5EF4-FFF2-40B4-BE49-F238E27FC236}">
                <a16:creationId xmlns:a16="http://schemas.microsoft.com/office/drawing/2014/main" id="{0B9C7C4B-FC2C-5D51-5679-3D5ED85185DA}"/>
              </a:ext>
            </a:extLst>
          </p:cNvPr>
          <p:cNvSpPr>
            <a:spLocks noGrp="1"/>
          </p:cNvSpPr>
          <p:nvPr>
            <p:ph type="title"/>
          </p:nvPr>
        </p:nvSpPr>
        <p:spPr>
          <a:xfrm>
            <a:off x="841243" y="832104"/>
            <a:ext cx="10479088" cy="2587625"/>
          </a:xfrm>
        </p:spPr>
        <p:txBody>
          <a:bodyPr anchor="t"/>
          <a:lstStyle>
            <a:lvl1pPr>
              <a:lnSpc>
                <a:spcPct val="75000"/>
              </a:lnSpc>
              <a:defRPr sz="8000" b="0" spc="0" baseline="0">
                <a:solidFill>
                  <a:schemeClr val="bg1"/>
                </a:solidFill>
                <a:latin typeface="+mn-lt"/>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C79F5B69-7199-E3E6-5554-6CC2207D48E4}"/>
              </a:ext>
            </a:extLst>
          </p:cNvPr>
          <p:cNvSpPr>
            <a:spLocks noGrp="1"/>
          </p:cNvSpPr>
          <p:nvPr>
            <p:ph type="body" sz="quarter" idx="11"/>
          </p:nvPr>
        </p:nvSpPr>
        <p:spPr>
          <a:xfrm>
            <a:off x="841375" y="3705309"/>
            <a:ext cx="10479088" cy="2587625"/>
          </a:xfrm>
        </p:spPr>
        <p:txBody>
          <a:bodyPr/>
          <a:lstStyle>
            <a:lvl1pPr marL="0" indent="0">
              <a:lnSpc>
                <a:spcPct val="130000"/>
              </a:lnSpc>
              <a:spcAft>
                <a:spcPts val="1000"/>
              </a:spcAft>
              <a:buNone/>
              <a:defRPr b="1" i="0" cap="all" spc="300"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43093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dirty="0"/>
              <a:t>FOOTER TITLE</a:t>
            </a:r>
          </a:p>
        </p:txBody>
      </p:sp>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0917936" y="6385422"/>
            <a:ext cx="843264" cy="288000"/>
          </a:xfrm>
          <a:prstGeom prst="rect">
            <a:avLst/>
          </a:prstGeom>
          <a:noFill/>
        </p:spPr>
        <p:txBody>
          <a:bodyPr lIns="0" tIns="0" rIns="0" bIns="0" anchor="ctr"/>
          <a:lstStyle>
            <a:lvl1pPr algn="r">
              <a:defRPr lang="en-ZA" sz="1000" b="0" smtClean="0">
                <a:solidFill>
                  <a:sysClr val="windowText" lastClr="000000"/>
                </a:solidFill>
              </a:defRPr>
            </a:lvl1p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347472" indent="-347472" algn="l" defTabSz="914400" rtl="0" eaLnBrk="1" latinLnBrk="0" hangingPunct="1">
        <a:lnSpc>
          <a:spcPct val="90000"/>
        </a:lnSpc>
        <a:spcBef>
          <a:spcPts val="0"/>
        </a:spcBef>
        <a:spcAft>
          <a:spcPts val="1800"/>
        </a:spcAft>
        <a:buSzPct val="75000"/>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31520" indent="-347472" algn="l" defTabSz="914400" rtl="0" eaLnBrk="1" latinLnBrk="0" hangingPunct="1">
        <a:lnSpc>
          <a:spcPct val="90000"/>
        </a:lnSpc>
        <a:spcBef>
          <a:spcPts val="500"/>
        </a:spcBef>
        <a:buSzPct val="75000"/>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09728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46304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828800" indent="-347472" algn="l" defTabSz="914400" rtl="0" eaLnBrk="1" latinLnBrk="0" hangingPunct="1">
        <a:lnSpc>
          <a:spcPct val="90000"/>
        </a:lnSpc>
        <a:spcBef>
          <a:spcPts val="500"/>
        </a:spcBef>
        <a:buSzPct val="75000"/>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917E-922A-1054-6306-D37C378F1165}"/>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1C3D50B0-02F8-A1E6-8A67-C0B7034A4743}"/>
              </a:ext>
            </a:extLst>
          </p:cNvPr>
          <p:cNvSpPr>
            <a:spLocks noGrp="1"/>
          </p:cNvSpPr>
          <p:nvPr>
            <p:ph type="body" sz="quarter" idx="10"/>
          </p:nvPr>
        </p:nvSpPr>
        <p:spPr>
          <a:xfrm>
            <a:off x="3334650" y="3310128"/>
            <a:ext cx="5492219" cy="1152144"/>
          </a:xfrm>
        </p:spPr>
        <p:txBody>
          <a:bodyPr/>
          <a:lstStyle/>
          <a:p>
            <a:r>
              <a:rPr lang="en-US" dirty="0">
                <a:latin typeface="+mj-lt"/>
              </a:rPr>
              <a:t>Reciprocity</a:t>
            </a:r>
          </a:p>
          <a:p>
            <a:endParaRPr lang="en-US" dirty="0"/>
          </a:p>
        </p:txBody>
      </p:sp>
      <p:pic>
        <p:nvPicPr>
          <p:cNvPr id="5" name="Picture 4" descr="Logo&#10;&#10;AI-generated content may be incorrect.">
            <a:extLst>
              <a:ext uri="{FF2B5EF4-FFF2-40B4-BE49-F238E27FC236}">
                <a16:creationId xmlns:a16="http://schemas.microsoft.com/office/drawing/2014/main" id="{D254DA2A-B3E4-846E-4A81-5B1836688561}"/>
              </a:ext>
            </a:extLst>
          </p:cNvPr>
          <p:cNvPicPr>
            <a:picLocks noChangeAspect="1"/>
          </p:cNvPicPr>
          <p:nvPr/>
        </p:nvPicPr>
        <p:blipFill>
          <a:blip r:embed="rId2"/>
          <a:stretch>
            <a:fillRect/>
          </a:stretch>
        </p:blipFill>
        <p:spPr>
          <a:xfrm>
            <a:off x="1088135" y="841248"/>
            <a:ext cx="4321303" cy="1140302"/>
          </a:xfrm>
          <a:prstGeom prst="rect">
            <a:avLst/>
          </a:prstGeom>
          <a:ln w="57150">
            <a:solidFill>
              <a:schemeClr val="accent6">
                <a:lumMod val="60000"/>
                <a:lumOff val="40000"/>
              </a:schemeClr>
            </a:solidFill>
          </a:ln>
        </p:spPr>
      </p:pic>
      <p:pic>
        <p:nvPicPr>
          <p:cNvPr id="7" name="Picture Placeholder 11">
            <a:extLst>
              <a:ext uri="{FF2B5EF4-FFF2-40B4-BE49-F238E27FC236}">
                <a16:creationId xmlns:a16="http://schemas.microsoft.com/office/drawing/2014/main" id="{42C0CFC7-1954-F59A-008D-665590600D66}"/>
              </a:ext>
            </a:extLst>
          </p:cNvPr>
          <p:cNvPicPr>
            <a:picLocks noChangeAspect="1"/>
          </p:cNvPicPr>
          <p:nvPr/>
        </p:nvPicPr>
        <p:blipFill>
          <a:blip r:embed="rId3"/>
          <a:srcRect t="20334" b="20334"/>
          <a:stretch>
            <a:fillRect/>
          </a:stretch>
        </p:blipFill>
        <p:spPr>
          <a:xfrm>
            <a:off x="0" y="4462272"/>
            <a:ext cx="12188952" cy="2395728"/>
          </a:xfrm>
          <a:prstGeom prst="rect">
            <a:avLst/>
          </a:prstGeom>
        </p:spPr>
      </p:pic>
    </p:spTree>
    <p:extLst>
      <p:ext uri="{BB962C8B-B14F-4D97-AF65-F5344CB8AC3E}">
        <p14:creationId xmlns:p14="http://schemas.microsoft.com/office/powerpoint/2010/main" val="151699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923F-2B95-8D5A-8578-DBC0FC0DCEA8}"/>
              </a:ext>
            </a:extLst>
          </p:cNvPr>
          <p:cNvSpPr>
            <a:spLocks noGrp="1"/>
          </p:cNvSpPr>
          <p:nvPr>
            <p:ph type="title"/>
          </p:nvPr>
        </p:nvSpPr>
        <p:spPr>
          <a:xfrm>
            <a:off x="841248" y="841248"/>
            <a:ext cx="10479024" cy="557784"/>
          </a:xfrm>
        </p:spPr>
        <p:txBody>
          <a:bodyPr/>
          <a:lstStyle/>
          <a:p>
            <a:r>
              <a:rPr lang="en-US" dirty="0"/>
              <a:t>Agenda</a:t>
            </a:r>
          </a:p>
        </p:txBody>
      </p:sp>
      <p:sp>
        <p:nvSpPr>
          <p:cNvPr id="5" name="Text Placeholder 4">
            <a:extLst>
              <a:ext uri="{FF2B5EF4-FFF2-40B4-BE49-F238E27FC236}">
                <a16:creationId xmlns:a16="http://schemas.microsoft.com/office/drawing/2014/main" id="{DFFF7AA9-7C16-A939-67C8-DF700FEF7D83}"/>
              </a:ext>
            </a:extLst>
          </p:cNvPr>
          <p:cNvSpPr>
            <a:spLocks noGrp="1"/>
          </p:cNvSpPr>
          <p:nvPr>
            <p:ph sz="quarter" idx="13"/>
          </p:nvPr>
        </p:nvSpPr>
        <p:spPr>
          <a:xfrm>
            <a:off x="841248" y="1536827"/>
            <a:ext cx="10351008" cy="4479925"/>
          </a:xfrm>
        </p:spPr>
        <p:txBody>
          <a:bodyPr>
            <a:normAutofit fontScale="92500" lnSpcReduction="20000"/>
          </a:bodyPr>
          <a:lstStyle/>
          <a:p>
            <a:r>
              <a:rPr lang="en-US" sz="3200" dirty="0"/>
              <a:t>What is Reciprocity?</a:t>
            </a:r>
          </a:p>
          <a:p>
            <a:r>
              <a:rPr lang="en-US" sz="3200" dirty="0"/>
              <a:t>Qualifying for Reciprocity</a:t>
            </a:r>
          </a:p>
          <a:p>
            <a:r>
              <a:rPr lang="en-US" sz="3200" dirty="0"/>
              <a:t>Participating Reciprocal Systems</a:t>
            </a:r>
          </a:p>
          <a:p>
            <a:r>
              <a:rPr lang="en-US" sz="3200" dirty="0"/>
              <a:t>How to Establish Reciprocity</a:t>
            </a:r>
          </a:p>
          <a:p>
            <a:r>
              <a:rPr lang="en-US" sz="3200" dirty="0"/>
              <a:t>Incoming VS. Outgoing</a:t>
            </a:r>
          </a:p>
          <a:p>
            <a:r>
              <a:rPr lang="en-US" sz="3200" dirty="0"/>
              <a:t>Tier Placement </a:t>
            </a:r>
          </a:p>
          <a:p>
            <a:r>
              <a:rPr lang="en-US" sz="3200" dirty="0"/>
              <a:t>Key takeaways </a:t>
            </a:r>
          </a:p>
          <a:p>
            <a:r>
              <a:rPr lang="en-US" sz="3200" dirty="0"/>
              <a:t>Q&amp;A</a:t>
            </a:r>
          </a:p>
          <a:p>
            <a:endParaRPr lang="en-US" dirty="0"/>
          </a:p>
        </p:txBody>
      </p:sp>
      <p:sp>
        <p:nvSpPr>
          <p:cNvPr id="4" name="Slide Number Placeholder 3">
            <a:extLst>
              <a:ext uri="{FF2B5EF4-FFF2-40B4-BE49-F238E27FC236}">
                <a16:creationId xmlns:a16="http://schemas.microsoft.com/office/drawing/2014/main" id="{58FEA6BC-F3A8-6DDC-F1F8-6348F54E8BE2}"/>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2</a:t>
            </a:fld>
            <a:endParaRPr lang="en-US" dirty="0"/>
          </a:p>
        </p:txBody>
      </p:sp>
    </p:spTree>
    <p:extLst>
      <p:ext uri="{BB962C8B-B14F-4D97-AF65-F5344CB8AC3E}">
        <p14:creationId xmlns:p14="http://schemas.microsoft.com/office/powerpoint/2010/main" val="413263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36F11-A50A-4347-9430-9522EAFCAB77}"/>
              </a:ext>
            </a:extLst>
          </p:cNvPr>
          <p:cNvSpPr>
            <a:spLocks noGrp="1"/>
          </p:cNvSpPr>
          <p:nvPr>
            <p:ph type="title"/>
          </p:nvPr>
        </p:nvSpPr>
        <p:spPr>
          <a:xfrm>
            <a:off x="841248" y="841248"/>
            <a:ext cx="6931152" cy="557784"/>
          </a:xfrm>
        </p:spPr>
        <p:txBody>
          <a:bodyPr/>
          <a:lstStyle/>
          <a:p>
            <a:r>
              <a:rPr lang="en-US" dirty="0"/>
              <a:t>What is reciprocity?</a:t>
            </a:r>
            <a:br>
              <a:rPr lang="en-US" dirty="0"/>
            </a:br>
            <a:br>
              <a:rPr lang="en-US" dirty="0"/>
            </a:br>
            <a:endParaRPr lang="en-US" dirty="0"/>
          </a:p>
        </p:txBody>
      </p:sp>
      <p:sp>
        <p:nvSpPr>
          <p:cNvPr id="4" name="Text Placeholder 3">
            <a:extLst>
              <a:ext uri="{FF2B5EF4-FFF2-40B4-BE49-F238E27FC236}">
                <a16:creationId xmlns:a16="http://schemas.microsoft.com/office/drawing/2014/main" id="{9A1E0E93-C6B0-0C8B-16D2-354982229DB1}"/>
              </a:ext>
            </a:extLst>
          </p:cNvPr>
          <p:cNvSpPr>
            <a:spLocks noGrp="1"/>
          </p:cNvSpPr>
          <p:nvPr>
            <p:ph type="body" sz="quarter" idx="10"/>
          </p:nvPr>
        </p:nvSpPr>
        <p:spPr>
          <a:xfrm>
            <a:off x="841246" y="1536192"/>
            <a:ext cx="10735057" cy="4480560"/>
          </a:xfrm>
        </p:spPr>
        <p:txBody>
          <a:bodyPr/>
          <a:lstStyle/>
          <a:p>
            <a:r>
              <a:rPr lang="en-US" sz="3200" dirty="0"/>
              <a:t>Reciprocity is a legal agreement between MercedCERA and certain public retirement systems in California. This includes incoming employment to MercedCERA and outgoing employment with another public system. If you meet the criteria, reciprocity allows:</a:t>
            </a:r>
          </a:p>
          <a:p>
            <a:pPr marL="457200" indent="-457200">
              <a:buFont typeface="Arial" panose="020B0604020202020204" pitchFamily="34" charset="0"/>
              <a:buChar char="•"/>
            </a:pPr>
            <a:r>
              <a:rPr lang="en-US" sz="3200" dirty="0"/>
              <a:t>Linked service credit across systems for vesting &amp; retirement eligibility. </a:t>
            </a:r>
          </a:p>
          <a:p>
            <a:pPr marL="457200" indent="-457200">
              <a:buFont typeface="Arial" panose="020B0604020202020204" pitchFamily="34" charset="0"/>
              <a:buChar char="•"/>
            </a:pPr>
            <a:r>
              <a:rPr lang="en-US" sz="3200" dirty="0"/>
              <a:t>Final compensation to be calculated using the highest eligible salary across both systems, subject to plan limits. </a:t>
            </a:r>
          </a:p>
          <a:p>
            <a:endParaRPr lang="en-US" sz="2800" dirty="0"/>
          </a:p>
          <a:p>
            <a:r>
              <a:rPr lang="en-US" sz="2800" dirty="0"/>
              <a:t>Note: You do not “transfer” your contributions. Each system calculates and pays its own portion of your retirement benefit. </a:t>
            </a:r>
          </a:p>
        </p:txBody>
      </p:sp>
    </p:spTree>
    <p:extLst>
      <p:ext uri="{BB962C8B-B14F-4D97-AF65-F5344CB8AC3E}">
        <p14:creationId xmlns:p14="http://schemas.microsoft.com/office/powerpoint/2010/main" val="1746520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4DAF-F207-3061-24D6-6AFF552418DC}"/>
              </a:ext>
            </a:extLst>
          </p:cNvPr>
          <p:cNvSpPr>
            <a:spLocks noGrp="1"/>
          </p:cNvSpPr>
          <p:nvPr>
            <p:ph type="title"/>
          </p:nvPr>
        </p:nvSpPr>
        <p:spPr>
          <a:xfrm>
            <a:off x="841248" y="841248"/>
            <a:ext cx="10479024" cy="557784"/>
          </a:xfrm>
        </p:spPr>
        <p:txBody>
          <a:bodyPr/>
          <a:lstStyle/>
          <a:p>
            <a:r>
              <a:rPr lang="en-US" dirty="0"/>
              <a:t>Qualifying For Reciprocity </a:t>
            </a:r>
            <a:br>
              <a:rPr lang="en-US" dirty="0"/>
            </a:br>
            <a:endParaRPr lang="en-US" dirty="0"/>
          </a:p>
        </p:txBody>
      </p:sp>
      <p:sp>
        <p:nvSpPr>
          <p:cNvPr id="5" name="Content Placeholder 4">
            <a:extLst>
              <a:ext uri="{FF2B5EF4-FFF2-40B4-BE49-F238E27FC236}">
                <a16:creationId xmlns:a16="http://schemas.microsoft.com/office/drawing/2014/main" id="{8A94AC61-4F6E-98E2-D42B-F2114BBA120D}"/>
              </a:ext>
            </a:extLst>
          </p:cNvPr>
          <p:cNvSpPr>
            <a:spLocks noGrp="1"/>
          </p:cNvSpPr>
          <p:nvPr>
            <p:ph sz="quarter" idx="13"/>
          </p:nvPr>
        </p:nvSpPr>
        <p:spPr>
          <a:xfrm>
            <a:off x="841248" y="1536827"/>
            <a:ext cx="6556375" cy="4479925"/>
          </a:xfrm>
        </p:spPr>
        <p:txBody>
          <a:bodyPr>
            <a:normAutofit/>
          </a:bodyPr>
          <a:lstStyle/>
          <a:p>
            <a:pPr marL="0" indent="0">
              <a:buNone/>
            </a:pPr>
            <a:r>
              <a:rPr lang="en-US" dirty="0"/>
              <a:t>To establish Reciprocity, you must: </a:t>
            </a:r>
          </a:p>
          <a:p>
            <a:r>
              <a:rPr lang="en-US" dirty="0"/>
              <a:t>Leave MercedCERA-covered employment and leave your contributions on deposit. Which also includes not rolling over your contributions to an IRA. </a:t>
            </a:r>
          </a:p>
          <a:p>
            <a:r>
              <a:rPr lang="en-US" dirty="0"/>
              <a:t>Begin work &amp; membership with a reciprocal system within 6 months(180 days) following the separation of your MercedCERA-covered employment. </a:t>
            </a:r>
            <a:r>
              <a:rPr lang="en-US" b="1" dirty="0"/>
              <a:t>*Reach out to the office if you fall into this scenario </a:t>
            </a:r>
          </a:p>
          <a:p>
            <a:r>
              <a:rPr lang="en-US" dirty="0"/>
              <a:t>Your service in the reciprocal system cannot overlap with your MercedCERA service</a:t>
            </a:r>
          </a:p>
          <a:p>
            <a:r>
              <a:rPr lang="en-US" dirty="0"/>
              <a:t>Retire from both systems on the same day. </a:t>
            </a:r>
            <a:r>
              <a:rPr lang="en-US" sz="1800" dirty="0"/>
              <a:t>*</a:t>
            </a:r>
            <a:r>
              <a:rPr lang="en-US" sz="1600" dirty="0"/>
              <a:t>Unless Section 31835.1 of the 1937 Act applies.</a:t>
            </a:r>
            <a:endParaRPr lang="en-US" sz="3200"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04F9477-0E09-541A-1BEE-18EAF43FE06E}"/>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4</a:t>
            </a:fld>
            <a:endParaRPr lang="en-US" dirty="0"/>
          </a:p>
        </p:txBody>
      </p:sp>
    </p:spTree>
    <p:extLst>
      <p:ext uri="{BB962C8B-B14F-4D97-AF65-F5344CB8AC3E}">
        <p14:creationId xmlns:p14="http://schemas.microsoft.com/office/powerpoint/2010/main" val="368847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CB087B-CB5E-35C5-3AD8-D1A6E1AF8260}"/>
              </a:ext>
            </a:extLst>
          </p:cNvPr>
          <p:cNvSpPr>
            <a:spLocks noGrp="1"/>
          </p:cNvSpPr>
          <p:nvPr>
            <p:ph type="title"/>
          </p:nvPr>
        </p:nvSpPr>
        <p:spPr>
          <a:xfrm>
            <a:off x="841248" y="841248"/>
            <a:ext cx="10479024" cy="557784"/>
          </a:xfrm>
        </p:spPr>
        <p:txBody>
          <a:bodyPr/>
          <a:lstStyle/>
          <a:p>
            <a:r>
              <a:rPr lang="en-US" dirty="0"/>
              <a:t>Participating reciprocal system</a:t>
            </a:r>
            <a:br>
              <a:rPr lang="en-US" dirty="0"/>
            </a:br>
            <a:endParaRPr lang="en-US" dirty="0"/>
          </a:p>
        </p:txBody>
      </p:sp>
      <p:sp>
        <p:nvSpPr>
          <p:cNvPr id="4" name="Text Placeholder 3">
            <a:extLst>
              <a:ext uri="{FF2B5EF4-FFF2-40B4-BE49-F238E27FC236}">
                <a16:creationId xmlns:a16="http://schemas.microsoft.com/office/drawing/2014/main" id="{DA26DA25-1172-208C-2C26-5E3AF67E11D5}"/>
              </a:ext>
            </a:extLst>
          </p:cNvPr>
          <p:cNvSpPr>
            <a:spLocks noGrp="1"/>
          </p:cNvSpPr>
          <p:nvPr>
            <p:ph type="body" sz="quarter" idx="10"/>
          </p:nvPr>
        </p:nvSpPr>
        <p:spPr>
          <a:xfrm>
            <a:off x="539496" y="1536192"/>
            <a:ext cx="11652503" cy="5321808"/>
          </a:xfrm>
        </p:spPr>
        <p:txBody>
          <a:bodyPr/>
          <a:lstStyle/>
          <a:p>
            <a:r>
              <a:rPr lang="en-US" sz="2000" dirty="0"/>
              <a:t>State Systems </a:t>
            </a:r>
          </a:p>
          <a:p>
            <a:r>
              <a:rPr lang="en-US" sz="2000" dirty="0"/>
              <a:t>•	California Public Employees’ Retirement System (CalPERS) </a:t>
            </a:r>
          </a:p>
          <a:p>
            <a:r>
              <a:rPr lang="en-US" sz="2000" dirty="0"/>
              <a:t>•	California State Teachers Retirement System (CalSTRS) </a:t>
            </a:r>
          </a:p>
          <a:p>
            <a:r>
              <a:rPr lang="en-US" sz="2000" dirty="0"/>
              <a:t>•	Judges’ Retirement System I &amp; II (JRS) County Systems </a:t>
            </a:r>
          </a:p>
          <a:p>
            <a:endParaRPr lang="en-US" sz="2000" dirty="0"/>
          </a:p>
          <a:p>
            <a:endParaRPr lang="en-US" sz="2000" dirty="0"/>
          </a:p>
          <a:p>
            <a:endParaRPr lang="en-US" sz="300" dirty="0"/>
          </a:p>
          <a:p>
            <a:endParaRPr lang="en-US" dirty="0"/>
          </a:p>
        </p:txBody>
      </p:sp>
      <p:graphicFrame>
        <p:nvGraphicFramePr>
          <p:cNvPr id="6" name="Table 5">
            <a:extLst>
              <a:ext uri="{FF2B5EF4-FFF2-40B4-BE49-F238E27FC236}">
                <a16:creationId xmlns:a16="http://schemas.microsoft.com/office/drawing/2014/main" id="{C8649FA9-FC42-860E-2836-FCBD11E3CD3A}"/>
              </a:ext>
            </a:extLst>
          </p:cNvPr>
          <p:cNvGraphicFramePr>
            <a:graphicFrameLocks noGrp="1"/>
          </p:cNvGraphicFramePr>
          <p:nvPr>
            <p:extLst>
              <p:ext uri="{D42A27DB-BD31-4B8C-83A1-F6EECF244321}">
                <p14:modId xmlns:p14="http://schemas.microsoft.com/office/powerpoint/2010/main" val="1601776912"/>
              </p:ext>
            </p:extLst>
          </p:nvPr>
        </p:nvGraphicFramePr>
        <p:xfrm>
          <a:off x="539496" y="3782943"/>
          <a:ext cx="5276850" cy="2951726"/>
        </p:xfrm>
        <a:graphic>
          <a:graphicData uri="http://schemas.openxmlformats.org/drawingml/2006/table">
            <a:tbl>
              <a:tblPr firstRow="1" firstCol="1" bandRow="1">
                <a:tableStyleId>{68D230F3-CF80-4859-8CE7-A43EE81993B5}</a:tableStyleId>
              </a:tblPr>
              <a:tblGrid>
                <a:gridCol w="2638425">
                  <a:extLst>
                    <a:ext uri="{9D8B030D-6E8A-4147-A177-3AD203B41FA5}">
                      <a16:colId xmlns:a16="http://schemas.microsoft.com/office/drawing/2014/main" val="2246890068"/>
                    </a:ext>
                  </a:extLst>
                </a:gridCol>
                <a:gridCol w="2638425">
                  <a:extLst>
                    <a:ext uri="{9D8B030D-6E8A-4147-A177-3AD203B41FA5}">
                      <a16:colId xmlns:a16="http://schemas.microsoft.com/office/drawing/2014/main" val="1435061127"/>
                    </a:ext>
                  </a:extLst>
                </a:gridCol>
              </a:tblGrid>
              <a:tr h="2951726">
                <a:tc>
                  <a:txBody>
                    <a:bodyPr/>
                    <a:lstStyle/>
                    <a:p>
                      <a:pPr marL="342900" marR="0" lvl="0" indent="-342900">
                        <a:spcAft>
                          <a:spcPts val="800"/>
                        </a:spcAft>
                        <a:buFont typeface="Symbol" panose="05050102010706020507" pitchFamily="18" charset="2"/>
                        <a:buChar char=""/>
                      </a:pPr>
                      <a:r>
                        <a:rPr lang="en-US" sz="1200" dirty="0">
                          <a:solidFill>
                            <a:schemeClr val="bg1"/>
                          </a:solidFill>
                          <a:effectLst/>
                        </a:rPr>
                        <a:t>Alameda</a:t>
                      </a:r>
                    </a:p>
                    <a:p>
                      <a:pPr marL="342900" marR="0" lvl="0" indent="-342900">
                        <a:spcAft>
                          <a:spcPts val="800"/>
                        </a:spcAft>
                        <a:buFont typeface="Symbol" panose="05050102010706020507" pitchFamily="18" charset="2"/>
                        <a:buChar char=""/>
                      </a:pPr>
                      <a:r>
                        <a:rPr lang="en-US" sz="1200" dirty="0">
                          <a:solidFill>
                            <a:schemeClr val="bg1"/>
                          </a:solidFill>
                          <a:effectLst/>
                        </a:rPr>
                        <a:t>Contra Costa </a:t>
                      </a:r>
                    </a:p>
                    <a:p>
                      <a:pPr marL="342900" marR="0" lvl="0" indent="-342900">
                        <a:spcAft>
                          <a:spcPts val="800"/>
                        </a:spcAft>
                        <a:buFont typeface="Symbol" panose="05050102010706020507" pitchFamily="18" charset="2"/>
                        <a:buChar char=""/>
                      </a:pPr>
                      <a:r>
                        <a:rPr lang="en-US" sz="1200" dirty="0">
                          <a:solidFill>
                            <a:schemeClr val="bg1"/>
                          </a:solidFill>
                          <a:effectLst/>
                        </a:rPr>
                        <a:t>Fresno</a:t>
                      </a:r>
                    </a:p>
                    <a:p>
                      <a:pPr marL="342900" marR="0" lvl="0" indent="-342900">
                        <a:spcAft>
                          <a:spcPts val="800"/>
                        </a:spcAft>
                        <a:buFont typeface="Symbol" panose="05050102010706020507" pitchFamily="18" charset="2"/>
                        <a:buChar char=""/>
                      </a:pPr>
                      <a:r>
                        <a:rPr lang="en-US" sz="1200" dirty="0">
                          <a:solidFill>
                            <a:schemeClr val="bg1"/>
                          </a:solidFill>
                          <a:effectLst/>
                        </a:rPr>
                        <a:t>Imperial  </a:t>
                      </a:r>
                    </a:p>
                    <a:p>
                      <a:pPr marL="342900" marR="0" lvl="0" indent="-342900">
                        <a:spcAft>
                          <a:spcPts val="800"/>
                        </a:spcAft>
                        <a:buFont typeface="Symbol" panose="05050102010706020507" pitchFamily="18" charset="2"/>
                        <a:buChar char=""/>
                      </a:pPr>
                      <a:r>
                        <a:rPr lang="en-US" sz="1200" dirty="0">
                          <a:solidFill>
                            <a:schemeClr val="bg1"/>
                          </a:solidFill>
                          <a:effectLst/>
                        </a:rPr>
                        <a:t>Kern</a:t>
                      </a:r>
                    </a:p>
                    <a:p>
                      <a:pPr marL="342900" marR="0" lvl="0" indent="-342900">
                        <a:spcAft>
                          <a:spcPts val="800"/>
                        </a:spcAft>
                        <a:buFont typeface="Symbol" panose="05050102010706020507" pitchFamily="18" charset="2"/>
                        <a:buChar char=""/>
                      </a:pPr>
                      <a:r>
                        <a:rPr lang="en-US" sz="1200" dirty="0">
                          <a:solidFill>
                            <a:schemeClr val="bg1"/>
                          </a:solidFill>
                          <a:effectLst/>
                        </a:rPr>
                        <a:t>Los Angeles</a:t>
                      </a:r>
                    </a:p>
                    <a:p>
                      <a:pPr marL="342900" marR="0" lvl="0" indent="-342900">
                        <a:spcAft>
                          <a:spcPts val="800"/>
                        </a:spcAft>
                        <a:buFont typeface="Symbol" panose="05050102010706020507" pitchFamily="18" charset="2"/>
                        <a:buChar char=""/>
                      </a:pPr>
                      <a:r>
                        <a:rPr lang="en-US" sz="1200" dirty="0">
                          <a:solidFill>
                            <a:schemeClr val="bg1"/>
                          </a:solidFill>
                          <a:effectLst/>
                        </a:rPr>
                        <a:t>Marin</a:t>
                      </a:r>
                    </a:p>
                    <a:p>
                      <a:pPr marL="342900" marR="0" lvl="0" indent="-342900">
                        <a:spcAft>
                          <a:spcPts val="800"/>
                        </a:spcAft>
                        <a:buFont typeface="Symbol" panose="05050102010706020507" pitchFamily="18" charset="2"/>
                        <a:buChar char=""/>
                      </a:pPr>
                      <a:r>
                        <a:rPr lang="en-US" sz="1200" dirty="0">
                          <a:solidFill>
                            <a:schemeClr val="bg1"/>
                          </a:solidFill>
                          <a:effectLst/>
                        </a:rPr>
                        <a:t>Mendocino </a:t>
                      </a:r>
                    </a:p>
                    <a:p>
                      <a:pPr marL="342900" marR="0" lvl="0" indent="-342900">
                        <a:spcAft>
                          <a:spcPts val="800"/>
                        </a:spcAft>
                        <a:buFont typeface="Symbol" panose="05050102010706020507" pitchFamily="18" charset="2"/>
                        <a:buChar char=""/>
                      </a:pPr>
                      <a:r>
                        <a:rPr lang="en-US" sz="1200" dirty="0">
                          <a:solidFill>
                            <a:schemeClr val="bg1"/>
                          </a:solidFill>
                          <a:effectLst/>
                        </a:rPr>
                        <a:t>Orange</a:t>
                      </a:r>
                    </a:p>
                    <a:p>
                      <a:pPr marL="342900" marR="0" lvl="0" indent="-342900">
                        <a:spcAft>
                          <a:spcPts val="800"/>
                        </a:spcAft>
                        <a:buFont typeface="Symbol" panose="05050102010706020507" pitchFamily="18" charset="2"/>
                        <a:buChar char=""/>
                      </a:pPr>
                      <a:r>
                        <a:rPr lang="en-US" sz="1200" dirty="0">
                          <a:solidFill>
                            <a:schemeClr val="bg1"/>
                          </a:solidFill>
                          <a:effectLst/>
                        </a:rPr>
                        <a:t>Sacramento </a:t>
                      </a:r>
                      <a:endParaRPr lang="en-US" sz="1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342900" marR="0" lvl="0" indent="-342900">
                        <a:spcAft>
                          <a:spcPts val="800"/>
                        </a:spcAft>
                        <a:buFont typeface="Symbol" panose="05050102010706020507" pitchFamily="18" charset="2"/>
                        <a:buChar char=""/>
                      </a:pPr>
                      <a:r>
                        <a:rPr lang="en-US" sz="1200" dirty="0">
                          <a:solidFill>
                            <a:schemeClr val="bg1"/>
                          </a:solidFill>
                          <a:effectLst/>
                        </a:rPr>
                        <a:t>San Bernadino </a:t>
                      </a:r>
                    </a:p>
                    <a:p>
                      <a:pPr marL="342900" marR="0" lvl="0" indent="-342900">
                        <a:spcAft>
                          <a:spcPts val="800"/>
                        </a:spcAft>
                        <a:buFont typeface="Symbol" panose="05050102010706020507" pitchFamily="18" charset="2"/>
                        <a:buChar char=""/>
                      </a:pPr>
                      <a:r>
                        <a:rPr lang="en-US" sz="1200" dirty="0">
                          <a:solidFill>
                            <a:schemeClr val="bg1"/>
                          </a:solidFill>
                          <a:effectLst/>
                        </a:rPr>
                        <a:t>San Diego</a:t>
                      </a:r>
                    </a:p>
                    <a:p>
                      <a:pPr marL="342900" marR="0" lvl="0" indent="-342900">
                        <a:spcAft>
                          <a:spcPts val="800"/>
                        </a:spcAft>
                        <a:buFont typeface="Symbol" panose="05050102010706020507" pitchFamily="18" charset="2"/>
                        <a:buChar char=""/>
                      </a:pPr>
                      <a:r>
                        <a:rPr lang="en-US" sz="1200" dirty="0">
                          <a:solidFill>
                            <a:schemeClr val="bg1"/>
                          </a:solidFill>
                          <a:effectLst/>
                        </a:rPr>
                        <a:t>San Joaquin </a:t>
                      </a:r>
                    </a:p>
                    <a:p>
                      <a:pPr marL="342900" marR="0" lvl="0" indent="-342900">
                        <a:spcAft>
                          <a:spcPts val="800"/>
                        </a:spcAft>
                        <a:buFont typeface="Symbol" panose="05050102010706020507" pitchFamily="18" charset="2"/>
                        <a:buChar char=""/>
                      </a:pPr>
                      <a:r>
                        <a:rPr lang="en-US" sz="1200" dirty="0">
                          <a:solidFill>
                            <a:schemeClr val="bg1"/>
                          </a:solidFill>
                          <a:effectLst/>
                        </a:rPr>
                        <a:t>San Mateo</a:t>
                      </a:r>
                    </a:p>
                    <a:p>
                      <a:pPr marL="342900" marR="0" lvl="0" indent="-342900">
                        <a:spcAft>
                          <a:spcPts val="800"/>
                        </a:spcAft>
                        <a:buFont typeface="Symbol" panose="05050102010706020507" pitchFamily="18" charset="2"/>
                        <a:buChar char=""/>
                      </a:pPr>
                      <a:r>
                        <a:rPr lang="en-US" sz="1200" dirty="0">
                          <a:solidFill>
                            <a:schemeClr val="bg1"/>
                          </a:solidFill>
                          <a:effectLst/>
                        </a:rPr>
                        <a:t>Santa Barbara</a:t>
                      </a:r>
                    </a:p>
                    <a:p>
                      <a:pPr marL="342900" marR="0" lvl="0" indent="-342900">
                        <a:spcAft>
                          <a:spcPts val="800"/>
                        </a:spcAft>
                        <a:buFont typeface="Symbol" panose="05050102010706020507" pitchFamily="18" charset="2"/>
                        <a:buChar char=""/>
                      </a:pPr>
                      <a:r>
                        <a:rPr lang="en-US" sz="1200" dirty="0">
                          <a:solidFill>
                            <a:schemeClr val="bg1"/>
                          </a:solidFill>
                          <a:effectLst/>
                        </a:rPr>
                        <a:t>Sonoma</a:t>
                      </a:r>
                    </a:p>
                    <a:p>
                      <a:pPr marL="342900" marR="0" lvl="0" indent="-342900">
                        <a:spcAft>
                          <a:spcPts val="800"/>
                        </a:spcAft>
                        <a:buFont typeface="Symbol" panose="05050102010706020507" pitchFamily="18" charset="2"/>
                        <a:buChar char=""/>
                      </a:pPr>
                      <a:r>
                        <a:rPr lang="en-US" sz="1200" dirty="0">
                          <a:solidFill>
                            <a:schemeClr val="bg1"/>
                          </a:solidFill>
                          <a:effectLst/>
                        </a:rPr>
                        <a:t>Stanislaus</a:t>
                      </a:r>
                    </a:p>
                    <a:p>
                      <a:pPr marL="342900" marR="0" lvl="0" indent="-342900">
                        <a:spcAft>
                          <a:spcPts val="800"/>
                        </a:spcAft>
                        <a:buFont typeface="Symbol" panose="05050102010706020507" pitchFamily="18" charset="2"/>
                        <a:buChar char=""/>
                      </a:pPr>
                      <a:r>
                        <a:rPr lang="en-US" sz="1200" dirty="0">
                          <a:solidFill>
                            <a:schemeClr val="bg1"/>
                          </a:solidFill>
                          <a:effectLst/>
                        </a:rPr>
                        <a:t>Tulare</a:t>
                      </a:r>
                    </a:p>
                    <a:p>
                      <a:pPr marL="342900" marR="0" lvl="0" indent="-342900">
                        <a:spcAft>
                          <a:spcPts val="800"/>
                        </a:spcAft>
                        <a:buFont typeface="Symbol" panose="05050102010706020507" pitchFamily="18" charset="2"/>
                        <a:buChar char=""/>
                      </a:pPr>
                      <a:r>
                        <a:rPr lang="en-US" sz="1200" dirty="0">
                          <a:solidFill>
                            <a:schemeClr val="bg1"/>
                          </a:solidFill>
                          <a:effectLst/>
                        </a:rPr>
                        <a:t>Ventura </a:t>
                      </a:r>
                    </a:p>
                    <a:p>
                      <a:pPr marL="0" marR="0">
                        <a:spcAft>
                          <a:spcPts val="800"/>
                        </a:spcAft>
                        <a:buNone/>
                      </a:pPr>
                      <a:r>
                        <a:rPr lang="en-US" sz="1200" dirty="0">
                          <a:solidFill>
                            <a:schemeClr val="bg1"/>
                          </a:solidFill>
                          <a:effectLst/>
                        </a:rPr>
                        <a:t> </a:t>
                      </a:r>
                      <a:endParaRPr lang="en-US" sz="1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914186885"/>
                  </a:ext>
                </a:extLst>
              </a:tr>
            </a:tbl>
          </a:graphicData>
        </a:graphic>
      </p:graphicFrame>
      <p:sp>
        <p:nvSpPr>
          <p:cNvPr id="9" name="TextBox 8">
            <a:extLst>
              <a:ext uri="{FF2B5EF4-FFF2-40B4-BE49-F238E27FC236}">
                <a16:creationId xmlns:a16="http://schemas.microsoft.com/office/drawing/2014/main" id="{38A03126-B225-8DE7-B95E-E6D9C3576B07}"/>
              </a:ext>
            </a:extLst>
          </p:cNvPr>
          <p:cNvSpPr txBox="1"/>
          <p:nvPr/>
        </p:nvSpPr>
        <p:spPr>
          <a:xfrm>
            <a:off x="377190" y="3382833"/>
            <a:ext cx="6094476" cy="400110"/>
          </a:xfrm>
          <a:prstGeom prst="rect">
            <a:avLst/>
          </a:prstGeom>
          <a:noFill/>
        </p:spPr>
        <p:txBody>
          <a:bodyPr wrap="square">
            <a:spAutoFit/>
          </a:bodyPr>
          <a:lstStyle/>
          <a:p>
            <a:pPr marL="0" marR="0">
              <a:spcAft>
                <a:spcPts val="800"/>
              </a:spcAft>
              <a:buNone/>
            </a:pPr>
            <a:r>
              <a:rPr lang="en-US" sz="2000" dirty="0">
                <a:solidFill>
                  <a:schemeClr val="bg1"/>
                </a:solidFill>
                <a:effectLst/>
                <a:ea typeface="Tahoma" panose="020B0604030504040204" pitchFamily="34" charset="0"/>
                <a:cs typeface="Tahoma" panose="020B0604030504040204" pitchFamily="34" charset="0"/>
              </a:rPr>
              <a:t>County Systems</a:t>
            </a:r>
            <a:r>
              <a:rPr lang="en-US" dirty="0">
                <a:solidFill>
                  <a:schemeClr val="bg1"/>
                </a:solidFill>
                <a:effectLst/>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70918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D1FD-9CC8-4CB0-8247-CFAB90695FE8}"/>
              </a:ext>
            </a:extLst>
          </p:cNvPr>
          <p:cNvSpPr>
            <a:spLocks noGrp="1"/>
          </p:cNvSpPr>
          <p:nvPr>
            <p:ph type="title"/>
          </p:nvPr>
        </p:nvSpPr>
        <p:spPr>
          <a:xfrm>
            <a:off x="841248" y="841248"/>
            <a:ext cx="10479024" cy="557784"/>
          </a:xfrm>
        </p:spPr>
        <p:txBody>
          <a:bodyPr anchor="t">
            <a:normAutofit/>
          </a:bodyPr>
          <a:lstStyle/>
          <a:p>
            <a:r>
              <a:rPr lang="en-US" dirty="0"/>
              <a:t>How to establish reciprocity </a:t>
            </a:r>
          </a:p>
        </p:txBody>
      </p:sp>
      <p:sp>
        <p:nvSpPr>
          <p:cNvPr id="5" name="Content Placeholder 4">
            <a:extLst>
              <a:ext uri="{FF2B5EF4-FFF2-40B4-BE49-F238E27FC236}">
                <a16:creationId xmlns:a16="http://schemas.microsoft.com/office/drawing/2014/main" id="{CCAD0987-D595-9D33-A24C-ED016A62A8BD}"/>
              </a:ext>
            </a:extLst>
          </p:cNvPr>
          <p:cNvSpPr>
            <a:spLocks noGrp="1"/>
          </p:cNvSpPr>
          <p:nvPr>
            <p:ph sz="quarter" idx="13"/>
          </p:nvPr>
        </p:nvSpPr>
        <p:spPr>
          <a:xfrm>
            <a:off x="841248" y="1536827"/>
            <a:ext cx="2862072" cy="4479925"/>
          </a:xfrm>
        </p:spPr>
        <p:txBody>
          <a:bodyPr>
            <a:normAutofit fontScale="77500" lnSpcReduction="20000"/>
          </a:bodyPr>
          <a:lstStyle/>
          <a:p>
            <a:r>
              <a:rPr lang="en-US" sz="2100" dirty="0"/>
              <a:t>Contact MercedCERA when accepting new employment to discuss your eligibility.</a:t>
            </a:r>
          </a:p>
          <a:p>
            <a:r>
              <a:rPr lang="en-US" sz="2100" dirty="0"/>
              <a:t>Let your new retirement system know you are a MercedCERA member. </a:t>
            </a:r>
          </a:p>
          <a:p>
            <a:r>
              <a:rPr lang="en-US" sz="2100" dirty="0"/>
              <a:t>Confirm your hire date and separation date, careful-timing is critical. </a:t>
            </a:r>
          </a:p>
          <a:p>
            <a:r>
              <a:rPr lang="en-US" sz="2100" dirty="0"/>
              <a:t>Submit any required forms to both retirement systems. </a:t>
            </a:r>
          </a:p>
          <a:p>
            <a:endParaRPr lang="en-US" sz="2100" dirty="0"/>
          </a:p>
          <a:p>
            <a:endParaRPr lang="en-US" sz="2100" dirty="0"/>
          </a:p>
          <a:p>
            <a:pPr>
              <a:buFont typeface="Wingdings" panose="05000000000000000000" pitchFamily="2" charset="2"/>
              <a:buChar char="Ø"/>
            </a:pPr>
            <a:r>
              <a:rPr lang="en-US" sz="2100" dirty="0"/>
              <a:t>Once you establish Reciprocity, your election is irrevocable. </a:t>
            </a:r>
          </a:p>
          <a:p>
            <a:endParaRPr lang="en-US" sz="1300" dirty="0"/>
          </a:p>
        </p:txBody>
      </p:sp>
      <p:pic>
        <p:nvPicPr>
          <p:cNvPr id="6" name="Picture 5">
            <a:extLst>
              <a:ext uri="{FF2B5EF4-FFF2-40B4-BE49-F238E27FC236}">
                <a16:creationId xmlns:a16="http://schemas.microsoft.com/office/drawing/2014/main" id="{589430DC-2C76-1F99-7091-7E783D26E939}"/>
              </a:ext>
            </a:extLst>
          </p:cNvPr>
          <p:cNvPicPr>
            <a:picLocks noChangeAspect="1"/>
          </p:cNvPicPr>
          <p:nvPr/>
        </p:nvPicPr>
        <p:blipFill>
          <a:blip r:embed="rId3"/>
          <a:stretch>
            <a:fillRect/>
          </a:stretch>
        </p:blipFill>
        <p:spPr>
          <a:xfrm>
            <a:off x="4727448" y="2260757"/>
            <a:ext cx="6592824" cy="3032699"/>
          </a:xfrm>
          <a:prstGeom prst="rect">
            <a:avLst/>
          </a:prstGeom>
          <a:solidFill>
            <a:srgbClr val="FFFF00"/>
          </a:solidFill>
        </p:spPr>
      </p:pic>
      <p:sp>
        <p:nvSpPr>
          <p:cNvPr id="4" name="Slide Number Placeholder 3">
            <a:extLst>
              <a:ext uri="{FF2B5EF4-FFF2-40B4-BE49-F238E27FC236}">
                <a16:creationId xmlns:a16="http://schemas.microsoft.com/office/drawing/2014/main" id="{FE7814C5-5D60-0866-7B45-798BC7C8D1CB}"/>
              </a:ext>
            </a:extLst>
          </p:cNvPr>
          <p:cNvSpPr>
            <a:spLocks noGrp="1"/>
          </p:cNvSpPr>
          <p:nvPr>
            <p:ph type="sldNum" sz="quarter" idx="11"/>
          </p:nvPr>
        </p:nvSpPr>
        <p:spPr>
          <a:xfrm>
            <a:off x="10917936" y="6385422"/>
            <a:ext cx="843264" cy="288000"/>
          </a:xfrm>
        </p:spPr>
        <p:txBody>
          <a:bodyPr anchor="ctr">
            <a:normAutofit/>
          </a:bodyPr>
          <a:lstStyle/>
          <a:p>
            <a:pPr>
              <a:spcAft>
                <a:spcPts val="600"/>
              </a:spcAft>
            </a:pPr>
            <a:fld id="{B67B645E-C5E5-4727-B977-D372A0AA71D9}" type="slidenum">
              <a:rPr lang="en-US" smtClean="0"/>
              <a:pPr>
                <a:spcAft>
                  <a:spcPts val="600"/>
                </a:spcAft>
              </a:pPr>
              <a:t>6</a:t>
            </a:fld>
            <a:endParaRPr lang="en-US"/>
          </a:p>
        </p:txBody>
      </p:sp>
      <p:sp>
        <p:nvSpPr>
          <p:cNvPr id="7" name="Oval 6">
            <a:extLst>
              <a:ext uri="{FF2B5EF4-FFF2-40B4-BE49-F238E27FC236}">
                <a16:creationId xmlns:a16="http://schemas.microsoft.com/office/drawing/2014/main" id="{9F260FCC-D6F7-DFAA-DA3C-0507E253C543}"/>
              </a:ext>
            </a:extLst>
          </p:cNvPr>
          <p:cNvSpPr/>
          <p:nvPr/>
        </p:nvSpPr>
        <p:spPr>
          <a:xfrm>
            <a:off x="8961120" y="4562856"/>
            <a:ext cx="2359152" cy="219456"/>
          </a:xfrm>
          <a:prstGeom prst="ellipse">
            <a:avLst/>
          </a:prstGeom>
          <a:noFill/>
          <a:ln>
            <a:solidFill>
              <a:srgbClr val="FF0000"/>
            </a:solidFill>
          </a:ln>
          <a:effectLst>
            <a:glow rad="63500">
              <a:schemeClr val="accent2">
                <a:satMod val="175000"/>
                <a:alpha val="40000"/>
              </a:schemeClr>
            </a:glow>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8977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29C1CF0-16C5-8F88-EFD4-04DA442DE944}"/>
              </a:ext>
            </a:extLst>
          </p:cNvPr>
          <p:cNvSpPr>
            <a:spLocks noGrp="1"/>
          </p:cNvSpPr>
          <p:nvPr>
            <p:ph type="title"/>
          </p:nvPr>
        </p:nvSpPr>
        <p:spPr>
          <a:xfrm>
            <a:off x="841248" y="841248"/>
            <a:ext cx="10479024" cy="557784"/>
          </a:xfrm>
        </p:spPr>
        <p:txBody>
          <a:bodyPr anchor="t">
            <a:normAutofit/>
          </a:bodyPr>
          <a:lstStyle/>
          <a:p>
            <a:r>
              <a:rPr lang="en-US" dirty="0"/>
              <a:t>Incoming VS Outgoing Reciprocity </a:t>
            </a:r>
          </a:p>
        </p:txBody>
      </p:sp>
      <p:sp>
        <p:nvSpPr>
          <p:cNvPr id="13" name="Text Placeholder 2">
            <a:extLst>
              <a:ext uri="{FF2B5EF4-FFF2-40B4-BE49-F238E27FC236}">
                <a16:creationId xmlns:a16="http://schemas.microsoft.com/office/drawing/2014/main" id="{6C026001-B99E-0786-E0B6-35C9D40726B1}"/>
              </a:ext>
            </a:extLst>
          </p:cNvPr>
          <p:cNvSpPr>
            <a:spLocks noGrp="1"/>
          </p:cNvSpPr>
          <p:nvPr>
            <p:ph sz="quarter" idx="13"/>
          </p:nvPr>
        </p:nvSpPr>
        <p:spPr>
          <a:xfrm>
            <a:off x="841248" y="1536827"/>
            <a:ext cx="2862072" cy="4479925"/>
          </a:xfrm>
        </p:spPr>
        <p:txBody>
          <a:bodyPr>
            <a:normAutofit/>
          </a:bodyPr>
          <a:lstStyle/>
          <a:p>
            <a:pPr marL="457200" indent="-457200">
              <a:buFont typeface="Arial" panose="020B0604020202020204" pitchFamily="34" charset="0"/>
              <a:buChar char="•"/>
            </a:pPr>
            <a:r>
              <a:rPr lang="en-US" sz="1900" dirty="0"/>
              <a:t>Incoming Reciprocity applies when you join a new MercedCERA-covered employer that has a reciprocal agreement with another system. </a:t>
            </a:r>
          </a:p>
          <a:p>
            <a:endParaRPr lang="en-US" sz="1900" dirty="0"/>
          </a:p>
          <a:p>
            <a:pPr marL="457200" indent="-457200">
              <a:buFont typeface="Arial" panose="020B0604020202020204" pitchFamily="34" charset="0"/>
              <a:buChar char="•"/>
            </a:pPr>
            <a:r>
              <a:rPr lang="en-US" sz="1900" dirty="0"/>
              <a:t>Outgoing Reciprocity applies when you leave a MercedCERA-covered employer and enter a new, eligible public retirement system. </a:t>
            </a:r>
          </a:p>
        </p:txBody>
      </p:sp>
      <p:pic>
        <p:nvPicPr>
          <p:cNvPr id="3" name="Picture 2" descr="Close-up of chain link">
            <a:extLst>
              <a:ext uri="{FF2B5EF4-FFF2-40B4-BE49-F238E27FC236}">
                <a16:creationId xmlns:a16="http://schemas.microsoft.com/office/drawing/2014/main" id="{C862CE98-3F09-9FDB-C246-789137B4B574}"/>
              </a:ext>
            </a:extLst>
          </p:cNvPr>
          <p:cNvPicPr>
            <a:picLocks noChangeAspect="1"/>
          </p:cNvPicPr>
          <p:nvPr/>
        </p:nvPicPr>
        <p:blipFill>
          <a:blip r:embed="rId2"/>
          <a:srcRect r="1781" b="-1"/>
          <a:stretch>
            <a:fillRect/>
          </a:stretch>
        </p:blipFill>
        <p:spPr>
          <a:xfrm>
            <a:off x="4727448" y="1536827"/>
            <a:ext cx="6592824" cy="4480560"/>
          </a:xfrm>
          <a:prstGeom prst="rect">
            <a:avLst/>
          </a:prstGeom>
          <a:noFill/>
        </p:spPr>
      </p:pic>
      <p:sp>
        <p:nvSpPr>
          <p:cNvPr id="18" name="Slide Number Placeholder 4">
            <a:extLst>
              <a:ext uri="{FF2B5EF4-FFF2-40B4-BE49-F238E27FC236}">
                <a16:creationId xmlns:a16="http://schemas.microsoft.com/office/drawing/2014/main" id="{FF50A8FD-8515-4980-26E4-586C1AA63CFA}"/>
              </a:ext>
            </a:extLst>
          </p:cNvPr>
          <p:cNvSpPr>
            <a:spLocks noGrp="1"/>
          </p:cNvSpPr>
          <p:nvPr>
            <p:ph type="sldNum" sz="quarter" idx="11"/>
          </p:nvPr>
        </p:nvSpPr>
        <p:spPr>
          <a:xfrm>
            <a:off x="10917936" y="6385422"/>
            <a:ext cx="843264" cy="288000"/>
          </a:xfrm>
        </p:spPr>
        <p:txBody>
          <a:bodyPr anchor="ctr">
            <a:normAutofit/>
          </a:bodyPr>
          <a:lstStyle/>
          <a:p>
            <a:pPr>
              <a:spcAft>
                <a:spcPts val="600"/>
              </a:spcAft>
            </a:pPr>
            <a:fld id="{B67B645E-C5E5-4727-B977-D372A0AA71D9}" type="slidenum">
              <a:rPr lang="en-US" smtClean="0"/>
              <a:pPr>
                <a:spcAft>
                  <a:spcPts val="600"/>
                </a:spcAft>
              </a:pPr>
              <a:t>7</a:t>
            </a:fld>
            <a:endParaRPr lang="en-US"/>
          </a:p>
        </p:txBody>
      </p:sp>
      <p:sp>
        <p:nvSpPr>
          <p:cNvPr id="6" name="Slide Number Placeholder 5" hidden="1">
            <a:extLst>
              <a:ext uri="{FF2B5EF4-FFF2-40B4-BE49-F238E27FC236}">
                <a16:creationId xmlns:a16="http://schemas.microsoft.com/office/drawing/2014/main" id="{A728653B-29FB-60B6-CC03-7BD3EEEFCE27}"/>
              </a:ext>
            </a:extLst>
          </p:cNvPr>
          <p:cNvSpPr>
            <a:spLocks noGrp="1"/>
          </p:cNvSpPr>
          <p:nvPr>
            <p:ph type="sldNum" sz="quarter" idx="4294967295"/>
          </p:nvPr>
        </p:nvSpPr>
        <p:spPr>
          <a:xfrm>
            <a:off x="10917936" y="6385422"/>
            <a:ext cx="843264" cy="288000"/>
          </a:xfrm>
        </p:spPr>
        <p:txBody>
          <a:bodyPr/>
          <a:lstStyle/>
          <a:p>
            <a:pPr>
              <a:spcAft>
                <a:spcPts val="600"/>
              </a:spcAft>
            </a:pPr>
            <a:fld id="{B67B645E-C5E5-4727-B977-D372A0AA71D9}" type="slidenum">
              <a:rPr lang="en-US" smtClean="0"/>
              <a:pPr>
                <a:spcAft>
                  <a:spcPts val="600"/>
                </a:spcAft>
              </a:pPr>
              <a:t>7</a:t>
            </a:fld>
            <a:endParaRPr lang="en-US"/>
          </a:p>
        </p:txBody>
      </p:sp>
    </p:spTree>
    <p:extLst>
      <p:ext uri="{BB962C8B-B14F-4D97-AF65-F5344CB8AC3E}">
        <p14:creationId xmlns:p14="http://schemas.microsoft.com/office/powerpoint/2010/main" val="1848051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9ACF3-596C-92A5-7AD1-A2B11C037104}"/>
              </a:ext>
            </a:extLst>
          </p:cNvPr>
          <p:cNvSpPr>
            <a:spLocks noGrp="1"/>
          </p:cNvSpPr>
          <p:nvPr>
            <p:ph type="title"/>
          </p:nvPr>
        </p:nvSpPr>
        <p:spPr>
          <a:xfrm>
            <a:off x="841248" y="841248"/>
            <a:ext cx="10479024" cy="557784"/>
          </a:xfrm>
        </p:spPr>
        <p:txBody>
          <a:bodyPr anchor="t">
            <a:normAutofit/>
          </a:bodyPr>
          <a:lstStyle/>
          <a:p>
            <a:r>
              <a:rPr lang="en-US" dirty="0"/>
              <a:t>Separation from employment </a:t>
            </a:r>
          </a:p>
        </p:txBody>
      </p:sp>
      <p:sp>
        <p:nvSpPr>
          <p:cNvPr id="6" name="Content Placeholder 5">
            <a:extLst>
              <a:ext uri="{FF2B5EF4-FFF2-40B4-BE49-F238E27FC236}">
                <a16:creationId xmlns:a16="http://schemas.microsoft.com/office/drawing/2014/main" id="{8CADD977-4332-7D76-F599-EBBFE0504DF5}"/>
              </a:ext>
            </a:extLst>
          </p:cNvPr>
          <p:cNvSpPr>
            <a:spLocks noGrp="1"/>
          </p:cNvSpPr>
          <p:nvPr>
            <p:ph sz="quarter" idx="13"/>
          </p:nvPr>
        </p:nvSpPr>
        <p:spPr>
          <a:xfrm>
            <a:off x="841248" y="1536827"/>
            <a:ext cx="2862072" cy="4479925"/>
          </a:xfrm>
        </p:spPr>
        <p:txBody>
          <a:bodyPr>
            <a:normAutofit/>
          </a:bodyPr>
          <a:lstStyle/>
          <a:p>
            <a:pPr marL="342900" indent="-342900">
              <a:buFont typeface="Wingdings" panose="05000000000000000000" pitchFamily="2" charset="2"/>
              <a:buChar char="Ø"/>
            </a:pPr>
            <a:r>
              <a:rPr lang="en-US" sz="1900" dirty="0"/>
              <a:t>When an employee separates from employment:</a:t>
            </a:r>
          </a:p>
          <a:p>
            <a:pPr marL="342900" indent="-342900">
              <a:buFont typeface="Courier New" panose="02070309020205020404" pitchFamily="49" charset="0"/>
              <a:buChar char="o"/>
            </a:pPr>
            <a:r>
              <a:rPr lang="en-US" sz="1900" dirty="0"/>
              <a:t> MercedCERA will certify mail a Disposition of Contribution Form to the mailing address on file.  </a:t>
            </a:r>
          </a:p>
          <a:p>
            <a:pPr marL="342900" indent="-342900">
              <a:buFont typeface="Courier New" panose="02070309020205020404" pitchFamily="49" charset="0"/>
              <a:buChar char="o"/>
            </a:pPr>
            <a:r>
              <a:rPr lang="en-US" sz="1900" dirty="0"/>
              <a:t>The Disposition of Contribution Form has multiple options for members to select, one of them being the “Reciprocity Election” </a:t>
            </a:r>
          </a:p>
          <a:p>
            <a:pPr marL="342900" indent="-342900">
              <a:buFont typeface="Courier New" panose="02070309020205020404" pitchFamily="49" charset="0"/>
              <a:buChar char="o"/>
            </a:pPr>
            <a:endParaRPr lang="en-US" sz="1900" dirty="0"/>
          </a:p>
        </p:txBody>
      </p:sp>
      <p:pic>
        <p:nvPicPr>
          <p:cNvPr id="5" name="Picture 4">
            <a:extLst>
              <a:ext uri="{FF2B5EF4-FFF2-40B4-BE49-F238E27FC236}">
                <a16:creationId xmlns:a16="http://schemas.microsoft.com/office/drawing/2014/main" id="{448659D8-A70E-92AE-BBAF-2773E3922A84}"/>
              </a:ext>
            </a:extLst>
          </p:cNvPr>
          <p:cNvPicPr>
            <a:picLocks noChangeAspect="1"/>
          </p:cNvPicPr>
          <p:nvPr/>
        </p:nvPicPr>
        <p:blipFill>
          <a:blip r:embed="rId2"/>
          <a:stretch>
            <a:fillRect/>
          </a:stretch>
        </p:blipFill>
        <p:spPr>
          <a:xfrm>
            <a:off x="4857386" y="1536827"/>
            <a:ext cx="6332947" cy="4480560"/>
          </a:xfrm>
          <a:prstGeom prst="rect">
            <a:avLst/>
          </a:prstGeom>
          <a:noFill/>
        </p:spPr>
      </p:pic>
      <p:sp>
        <p:nvSpPr>
          <p:cNvPr id="4" name="Slide Number Placeholder 3">
            <a:extLst>
              <a:ext uri="{FF2B5EF4-FFF2-40B4-BE49-F238E27FC236}">
                <a16:creationId xmlns:a16="http://schemas.microsoft.com/office/drawing/2014/main" id="{69EB7C78-0890-627E-C852-B11CAB85CFE7}"/>
              </a:ext>
            </a:extLst>
          </p:cNvPr>
          <p:cNvSpPr>
            <a:spLocks noGrp="1"/>
          </p:cNvSpPr>
          <p:nvPr>
            <p:ph type="sldNum" sz="quarter" idx="11"/>
          </p:nvPr>
        </p:nvSpPr>
        <p:spPr>
          <a:xfrm>
            <a:off x="10917936" y="6385422"/>
            <a:ext cx="843264" cy="288000"/>
          </a:xfrm>
        </p:spPr>
        <p:txBody>
          <a:bodyPr anchor="ctr">
            <a:normAutofit/>
          </a:bodyPr>
          <a:lstStyle/>
          <a:p>
            <a:pPr>
              <a:spcAft>
                <a:spcPts val="600"/>
              </a:spcAft>
            </a:pPr>
            <a:fld id="{B67B645E-C5E5-4727-B977-D372A0AA71D9}" type="slidenum">
              <a:rPr lang="en-US" smtClean="0"/>
              <a:pPr>
                <a:spcAft>
                  <a:spcPts val="600"/>
                </a:spcAft>
              </a:pPr>
              <a:t>8</a:t>
            </a:fld>
            <a:endParaRPr lang="en-US"/>
          </a:p>
        </p:txBody>
      </p:sp>
      <p:sp>
        <p:nvSpPr>
          <p:cNvPr id="7" name="Arrow: Right 6">
            <a:extLst>
              <a:ext uri="{FF2B5EF4-FFF2-40B4-BE49-F238E27FC236}">
                <a16:creationId xmlns:a16="http://schemas.microsoft.com/office/drawing/2014/main" id="{2F46C2F1-ACFD-246C-DE4E-0A35642BFBCE}"/>
              </a:ext>
            </a:extLst>
          </p:cNvPr>
          <p:cNvSpPr/>
          <p:nvPr/>
        </p:nvSpPr>
        <p:spPr>
          <a:xfrm>
            <a:off x="3986784" y="4918837"/>
            <a:ext cx="768096" cy="667512"/>
          </a:xfrm>
          <a:prstGeom prst="rightArrow">
            <a:avLst/>
          </a:prstGeom>
          <a:solidFill>
            <a:srgbClr val="FF0000"/>
          </a:soli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405028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F643-9DF2-B730-72CE-75663E4FF0DF}"/>
              </a:ext>
            </a:extLst>
          </p:cNvPr>
          <p:cNvSpPr>
            <a:spLocks noGrp="1"/>
          </p:cNvSpPr>
          <p:nvPr>
            <p:ph type="title"/>
          </p:nvPr>
        </p:nvSpPr>
        <p:spPr>
          <a:xfrm>
            <a:off x="841248" y="841248"/>
            <a:ext cx="10479024" cy="557784"/>
          </a:xfrm>
        </p:spPr>
        <p:txBody>
          <a:bodyPr/>
          <a:lstStyle/>
          <a:p>
            <a:r>
              <a:rPr lang="en-US" dirty="0"/>
              <a:t>Tier Placement </a:t>
            </a:r>
            <a:br>
              <a:rPr lang="en-US" dirty="0"/>
            </a:br>
            <a:endParaRPr lang="en-US" dirty="0"/>
          </a:p>
        </p:txBody>
      </p:sp>
      <p:sp>
        <p:nvSpPr>
          <p:cNvPr id="5" name="Content Placeholder 4">
            <a:extLst>
              <a:ext uri="{FF2B5EF4-FFF2-40B4-BE49-F238E27FC236}">
                <a16:creationId xmlns:a16="http://schemas.microsoft.com/office/drawing/2014/main" id="{AFF29AD4-BB7A-FB89-7276-12ECA4CCCE53}"/>
              </a:ext>
            </a:extLst>
          </p:cNvPr>
          <p:cNvSpPr>
            <a:spLocks noGrp="1"/>
          </p:cNvSpPr>
          <p:nvPr>
            <p:ph sz="quarter" idx="13"/>
          </p:nvPr>
        </p:nvSpPr>
        <p:spPr>
          <a:xfrm>
            <a:off x="841248" y="1536827"/>
            <a:ext cx="8266176" cy="4479925"/>
          </a:xfrm>
        </p:spPr>
        <p:txBody>
          <a:bodyPr/>
          <a:lstStyle/>
          <a:p>
            <a:pPr>
              <a:buFont typeface="Wingdings" panose="05000000000000000000" pitchFamily="2" charset="2"/>
              <a:buChar char="Ø"/>
            </a:pPr>
            <a:r>
              <a:rPr lang="en-US" dirty="0"/>
              <a:t>Tier 4 is the only membership open. *Percentage based</a:t>
            </a:r>
          </a:p>
          <a:p>
            <a:pPr>
              <a:buFont typeface="Wingdings" panose="05000000000000000000" pitchFamily="2" charset="2"/>
              <a:buChar char="Ø"/>
            </a:pPr>
            <a:r>
              <a:rPr lang="en-US" dirty="0"/>
              <a:t>Anyone hired after 1/1/2013 who establishes reciprocity will automatically be placed into a Tier 4 membership.  </a:t>
            </a:r>
          </a:p>
          <a:p>
            <a:pPr>
              <a:buFont typeface="Wingdings" panose="05000000000000000000" pitchFamily="2" charset="2"/>
              <a:buChar char="Ø"/>
            </a:pPr>
            <a:r>
              <a:rPr lang="en-US" dirty="0"/>
              <a:t>However, if you’re incoming reciprocal and your membership date with the reciprocal system is before 1/1/2013, you will be placed into our Tier 3 membership. *Age based </a:t>
            </a:r>
          </a:p>
          <a:p>
            <a:r>
              <a:rPr lang="en-US" dirty="0"/>
              <a:t>Ex: Previous system hire date was 1/1/2016 you will be placed as a Tier 4 member. </a:t>
            </a:r>
          </a:p>
          <a:p>
            <a:r>
              <a:rPr lang="en-US" dirty="0"/>
              <a:t>Previous system hire date was 1/1/2006 you will be placed as a Tier 3 member.</a:t>
            </a:r>
          </a:p>
        </p:txBody>
      </p:sp>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9</a:t>
            </a:fld>
            <a:endParaRPr lang="en-US" dirty="0"/>
          </a:p>
        </p:txBody>
      </p:sp>
    </p:spTree>
    <p:extLst>
      <p:ext uri="{BB962C8B-B14F-4D97-AF65-F5344CB8AC3E}">
        <p14:creationId xmlns:p14="http://schemas.microsoft.com/office/powerpoint/2010/main" val="55828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BE52344-D06A-6EBC-2C13-21A8FC29E530}"/>
              </a:ext>
            </a:extLst>
          </p:cNvPr>
          <p:cNvSpPr>
            <a:spLocks noGrp="1"/>
          </p:cNvSpPr>
          <p:nvPr>
            <p:ph type="title"/>
          </p:nvPr>
        </p:nvSpPr>
        <p:spPr>
          <a:xfrm>
            <a:off x="841248" y="841248"/>
            <a:ext cx="10479024" cy="557784"/>
          </a:xfrm>
        </p:spPr>
        <p:txBody>
          <a:bodyPr/>
          <a:lstStyle/>
          <a:p>
            <a:r>
              <a:rPr lang="en-US" dirty="0"/>
              <a:t>Key takeaways </a:t>
            </a:r>
          </a:p>
        </p:txBody>
      </p:sp>
      <p:sp>
        <p:nvSpPr>
          <p:cNvPr id="12" name="Text Placeholder 2">
            <a:extLst>
              <a:ext uri="{FF2B5EF4-FFF2-40B4-BE49-F238E27FC236}">
                <a16:creationId xmlns:a16="http://schemas.microsoft.com/office/drawing/2014/main" id="{E3C7CCDD-FC28-E00D-CF2C-F3BC746FB442}"/>
              </a:ext>
            </a:extLst>
          </p:cNvPr>
          <p:cNvSpPr>
            <a:spLocks noGrp="1"/>
          </p:cNvSpPr>
          <p:nvPr>
            <p:ph type="body" sz="quarter" idx="10"/>
          </p:nvPr>
        </p:nvSpPr>
        <p:spPr>
          <a:xfrm>
            <a:off x="841247" y="1536192"/>
            <a:ext cx="10479215" cy="4480560"/>
          </a:xfrm>
        </p:spPr>
        <p:txBody>
          <a:bodyPr/>
          <a:lstStyle/>
          <a:p>
            <a:pPr marL="457200" indent="-457200">
              <a:buFont typeface="Arial" panose="020B0604020202020204" pitchFamily="34" charset="0"/>
              <a:buChar char="•"/>
            </a:pPr>
            <a:r>
              <a:rPr lang="en-US" sz="3200" dirty="0"/>
              <a:t>Is Reciprocity for you?</a:t>
            </a:r>
          </a:p>
          <a:p>
            <a:pPr marL="457200" indent="-457200">
              <a:buFont typeface="Arial" panose="020B0604020202020204" pitchFamily="34" charset="0"/>
              <a:buChar char="•"/>
            </a:pPr>
            <a:r>
              <a:rPr lang="en-US" sz="3200" dirty="0"/>
              <a:t>You must leave membership in the first agency and enter new membership in the new agency within 6 months. </a:t>
            </a:r>
          </a:p>
          <a:p>
            <a:pPr marL="342900" indent="-342900">
              <a:buFont typeface="Wingdings" panose="05000000000000000000" pitchFamily="2" charset="2"/>
              <a:buChar char="Ø"/>
            </a:pPr>
            <a:r>
              <a:rPr lang="en-US" sz="2000" b="1" dirty="0"/>
              <a:t>Ex: Your separation date is 7/1/2026 from MercedCERA. You will have to begin employment with the new system within 6 months of that date. </a:t>
            </a:r>
          </a:p>
          <a:p>
            <a:pPr marL="457200" indent="-457200">
              <a:buFont typeface="Arial" panose="020B0604020202020204" pitchFamily="34" charset="0"/>
              <a:buChar char="•"/>
            </a:pPr>
            <a:r>
              <a:rPr lang="en-US" sz="3200" dirty="0"/>
              <a:t>You cannot withdraw your contributions from any reciprocal agency. </a:t>
            </a:r>
          </a:p>
          <a:p>
            <a:pPr marL="457200" indent="-457200">
              <a:buFont typeface="Arial" panose="020B0604020202020204" pitchFamily="34" charset="0"/>
              <a:buChar char="•"/>
            </a:pPr>
            <a:r>
              <a:rPr lang="en-US" sz="3200" dirty="0"/>
              <a:t>You must retire from all reciprocal agencies on the same date. </a:t>
            </a:r>
            <a:r>
              <a:rPr lang="en-US" sz="1800" dirty="0"/>
              <a:t>*</a:t>
            </a:r>
            <a:r>
              <a:rPr lang="en-US" sz="1600" dirty="0"/>
              <a:t>Unless Section 31835.1 of the 1937 Act applies.</a:t>
            </a:r>
            <a:endParaRPr lang="en-US" sz="3200" dirty="0"/>
          </a:p>
          <a:p>
            <a:endParaRPr lang="en-US" sz="3200" dirty="0"/>
          </a:p>
        </p:txBody>
      </p:sp>
      <p:sp>
        <p:nvSpPr>
          <p:cNvPr id="5" name="Slide Number Placeholder 4" hidden="1">
            <a:extLst>
              <a:ext uri="{FF2B5EF4-FFF2-40B4-BE49-F238E27FC236}">
                <a16:creationId xmlns:a16="http://schemas.microsoft.com/office/drawing/2014/main" id="{BF4DFD38-1418-6A7A-E77B-8DABD2AB09BD}"/>
              </a:ext>
            </a:extLst>
          </p:cNvPr>
          <p:cNvSpPr>
            <a:spLocks noGrp="1"/>
          </p:cNvSpPr>
          <p:nvPr>
            <p:ph type="sldNum" sz="quarter" idx="4294967295"/>
          </p:nvPr>
        </p:nvSpPr>
        <p:spPr>
          <a:xfrm>
            <a:off x="10917936" y="6385422"/>
            <a:ext cx="843264" cy="288000"/>
          </a:xfrm>
        </p:spPr>
        <p:txBody>
          <a:bodyPr/>
          <a:lstStyle/>
          <a:p>
            <a:pPr>
              <a:spcAft>
                <a:spcPts val="600"/>
              </a:spcAft>
            </a:pPr>
            <a:fld id="{B67B645E-C5E5-4727-B977-D372A0AA71D9}" type="slidenum">
              <a:rPr lang="en-US" smtClean="0"/>
              <a:pPr>
                <a:spcAft>
                  <a:spcPts val="600"/>
                </a:spcAft>
              </a:pPr>
              <a:t>10</a:t>
            </a:fld>
            <a:endParaRPr lang="en-US"/>
          </a:p>
        </p:txBody>
      </p:sp>
    </p:spTree>
    <p:extLst>
      <p:ext uri="{BB962C8B-B14F-4D97-AF65-F5344CB8AC3E}">
        <p14:creationId xmlns:p14="http://schemas.microsoft.com/office/powerpoint/2010/main" val="220255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E8B49-3B1E-46C7-D95E-8087078A0EA3}"/>
              </a:ext>
            </a:extLst>
          </p:cNvPr>
          <p:cNvSpPr>
            <a:spLocks noGrp="1"/>
          </p:cNvSpPr>
          <p:nvPr>
            <p:ph type="title"/>
          </p:nvPr>
        </p:nvSpPr>
        <p:spPr/>
        <p:txBody>
          <a:bodyPr/>
          <a:lstStyle/>
          <a:p>
            <a:r>
              <a:rPr lang="en-US" dirty="0"/>
              <a:t>To sum it all up…..</a:t>
            </a:r>
          </a:p>
        </p:txBody>
      </p:sp>
      <p:sp>
        <p:nvSpPr>
          <p:cNvPr id="3" name="Content Placeholder 2">
            <a:extLst>
              <a:ext uri="{FF2B5EF4-FFF2-40B4-BE49-F238E27FC236}">
                <a16:creationId xmlns:a16="http://schemas.microsoft.com/office/drawing/2014/main" id="{66D41374-6869-B604-99EE-72A500945E06}"/>
              </a:ext>
            </a:extLst>
          </p:cNvPr>
          <p:cNvSpPr>
            <a:spLocks noGrp="1"/>
          </p:cNvSpPr>
          <p:nvPr>
            <p:ph sz="quarter" idx="13"/>
          </p:nvPr>
        </p:nvSpPr>
        <p:spPr/>
        <p:txBody>
          <a:bodyPr>
            <a:normAutofit fontScale="92500" lnSpcReduction="10000"/>
          </a:bodyPr>
          <a:lstStyle/>
          <a:p>
            <a:pPr marL="0" indent="0">
              <a:buNone/>
            </a:pPr>
            <a:r>
              <a:rPr lang="en-US" sz="1800" b="1" dirty="0"/>
              <a:t>Safety Ex:</a:t>
            </a:r>
          </a:p>
          <a:p>
            <a:pPr marL="0" indent="0">
              <a:buNone/>
            </a:pPr>
            <a:r>
              <a:rPr lang="en-US" sz="1800" dirty="0"/>
              <a:t>Jane Doe is a tier 2 safety member, age of 48 and has completed 15 years of service with </a:t>
            </a:r>
            <a:r>
              <a:rPr lang="en-US" sz="1800" dirty="0" err="1"/>
              <a:t>StanCERA</a:t>
            </a:r>
            <a:r>
              <a:rPr lang="en-US" sz="1800" dirty="0"/>
              <a:t>. Her start date was 7/1/1996. She then entered employment with MercedCERA on 11/12/2011 and completed 5 years of service. Her total years of service is 20 years. This allows her to be eligible to retire from both systems. Jane’s FAC from </a:t>
            </a:r>
            <a:r>
              <a:rPr lang="en-US" sz="1800" dirty="0" err="1"/>
              <a:t>StanCERA</a:t>
            </a:r>
            <a:r>
              <a:rPr lang="en-US" sz="1800" dirty="0"/>
              <a:t> is $5,500 and $6,500 from MercedCERA. We will utilize the higher FAC of $6,500 with her 5 years of service to calculate her pension. </a:t>
            </a:r>
            <a:r>
              <a:rPr lang="en-US" sz="1800" dirty="0" err="1"/>
              <a:t>StanCERA</a:t>
            </a:r>
            <a:r>
              <a:rPr lang="en-US" sz="1800" dirty="0"/>
              <a:t> will use the higher FAC from MercedCERA to calculate her pension based on her 15 years of service there.</a:t>
            </a:r>
          </a:p>
          <a:p>
            <a:pPr marL="0" indent="0">
              <a:buNone/>
            </a:pPr>
            <a:endParaRPr lang="en-US" sz="1800" dirty="0"/>
          </a:p>
          <a:p>
            <a:pPr>
              <a:buFont typeface="Wingdings" panose="05000000000000000000" pitchFamily="2" charset="2"/>
              <a:buChar char="v"/>
            </a:pPr>
            <a:r>
              <a:rPr lang="en-US" sz="1700" dirty="0" err="1"/>
              <a:t>StanCERA</a:t>
            </a:r>
            <a:r>
              <a:rPr lang="en-US" sz="1700" dirty="0"/>
              <a:t> will remove non-pensionable pay from </a:t>
            </a:r>
            <a:r>
              <a:rPr lang="en-US" sz="1700" dirty="0" err="1"/>
              <a:t>MercedCERA’s</a:t>
            </a:r>
            <a:r>
              <a:rPr lang="en-US" sz="1700" dirty="0"/>
              <a:t> FAC</a:t>
            </a:r>
          </a:p>
          <a:p>
            <a:pPr marL="0" indent="0">
              <a:buNone/>
            </a:pPr>
            <a:r>
              <a:rPr lang="en-US" sz="1800" dirty="0"/>
              <a:t> </a:t>
            </a:r>
          </a:p>
        </p:txBody>
      </p:sp>
      <p:sp>
        <p:nvSpPr>
          <p:cNvPr id="4" name="Slide Number Placeholder 3">
            <a:extLst>
              <a:ext uri="{FF2B5EF4-FFF2-40B4-BE49-F238E27FC236}">
                <a16:creationId xmlns:a16="http://schemas.microsoft.com/office/drawing/2014/main" id="{A4CA1CE8-976A-95FB-8654-85A869393CFA}"/>
              </a:ext>
            </a:extLst>
          </p:cNvPr>
          <p:cNvSpPr>
            <a:spLocks noGrp="1"/>
          </p:cNvSpPr>
          <p:nvPr>
            <p:ph type="sldNum" sz="quarter" idx="11"/>
          </p:nvPr>
        </p:nvSpPr>
        <p:spPr/>
        <p:txBody>
          <a:bodyPr/>
          <a:lstStyle/>
          <a:p>
            <a:fld id="{B67B645E-C5E5-4727-B977-D372A0AA71D9}" type="slidenum">
              <a:rPr lang="en-US" smtClean="0"/>
              <a:pPr/>
              <a:t>11</a:t>
            </a:fld>
            <a:endParaRPr lang="en-US" dirty="0"/>
          </a:p>
        </p:txBody>
      </p:sp>
      <p:pic>
        <p:nvPicPr>
          <p:cNvPr id="6" name="Picture 5">
            <a:extLst>
              <a:ext uri="{FF2B5EF4-FFF2-40B4-BE49-F238E27FC236}">
                <a16:creationId xmlns:a16="http://schemas.microsoft.com/office/drawing/2014/main" id="{AB77F7D6-D5D5-A8A8-D867-65ED456286EE}"/>
              </a:ext>
            </a:extLst>
          </p:cNvPr>
          <p:cNvPicPr>
            <a:picLocks noChangeAspect="1"/>
          </p:cNvPicPr>
          <p:nvPr/>
        </p:nvPicPr>
        <p:blipFill>
          <a:blip r:embed="rId2"/>
          <a:stretch>
            <a:fillRect/>
          </a:stretch>
        </p:blipFill>
        <p:spPr>
          <a:xfrm>
            <a:off x="7521448" y="1536827"/>
            <a:ext cx="4560228" cy="3387598"/>
          </a:xfrm>
          <a:prstGeom prst="rect">
            <a:avLst/>
          </a:prstGeom>
        </p:spPr>
      </p:pic>
    </p:spTree>
    <p:extLst>
      <p:ext uri="{BB962C8B-B14F-4D97-AF65-F5344CB8AC3E}">
        <p14:creationId xmlns:p14="http://schemas.microsoft.com/office/powerpoint/2010/main" val="2006016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F4CC16-DF9F-F70A-E0F5-0291CE2B132E}"/>
              </a:ext>
            </a:extLst>
          </p:cNvPr>
          <p:cNvPicPr>
            <a:picLocks noChangeAspect="1"/>
          </p:cNvPicPr>
          <p:nvPr/>
        </p:nvPicPr>
        <p:blipFill>
          <a:blip r:embed="rId2"/>
          <a:stretch>
            <a:fillRect/>
          </a:stretch>
        </p:blipFill>
        <p:spPr>
          <a:xfrm>
            <a:off x="7153513" y="1446045"/>
            <a:ext cx="5038487" cy="3640306"/>
          </a:xfrm>
          <a:prstGeom prst="rect">
            <a:avLst/>
          </a:prstGeom>
          <a:noFill/>
        </p:spPr>
      </p:pic>
      <p:sp>
        <p:nvSpPr>
          <p:cNvPr id="11" name="Text Placeholder 2">
            <a:extLst>
              <a:ext uri="{FF2B5EF4-FFF2-40B4-BE49-F238E27FC236}">
                <a16:creationId xmlns:a16="http://schemas.microsoft.com/office/drawing/2014/main" id="{38F523AC-AD93-31AA-3EEE-A4B7A810753B}"/>
              </a:ext>
            </a:extLst>
          </p:cNvPr>
          <p:cNvSpPr>
            <a:spLocks noGrp="1"/>
          </p:cNvSpPr>
          <p:nvPr>
            <p:ph type="title"/>
          </p:nvPr>
        </p:nvSpPr>
        <p:spPr>
          <a:xfrm>
            <a:off x="841244" y="832104"/>
            <a:ext cx="6099048" cy="5219236"/>
          </a:xfrm>
        </p:spPr>
        <p:txBody>
          <a:bodyPr anchor="t">
            <a:normAutofit/>
          </a:bodyPr>
          <a:lstStyle/>
          <a:p>
            <a:pPr>
              <a:lnSpc>
                <a:spcPct val="100000"/>
              </a:lnSpc>
            </a:pPr>
            <a:r>
              <a:rPr lang="en-US" sz="2000" b="1" dirty="0"/>
              <a:t>General Ex:</a:t>
            </a:r>
            <a:br>
              <a:rPr lang="en-US" sz="2000" dirty="0"/>
            </a:br>
            <a:r>
              <a:rPr lang="en-US" sz="2000" dirty="0"/>
              <a:t>John Doe is a general tier 4 member, age 52 and has completed 4 years of service with MercedCERA. His hire date was 2/1/2016. He then entered employment with CalPERS on 6/1/2020 and completed 1 year of service. His total years of service is 5 years. This allows him to be eligible to retire from both systems. John’s FAC from MercedCERA is $2,500 and $3,500 from CalPERS. We will utilize the higher FAC of $3,500 with his 4 years of service to calculate his pension. CalPERS will use their higher FAC to calculate his pension based on his 1 year of service there.</a:t>
            </a:r>
          </a:p>
          <a:p>
            <a:endParaRPr lang="en-US" sz="2000" dirty="0"/>
          </a:p>
          <a:p>
            <a:pPr>
              <a:buFont typeface="Wingdings" panose="05000000000000000000" pitchFamily="2" charset="2"/>
              <a:buChar char="v"/>
            </a:pPr>
            <a:r>
              <a:rPr lang="en-US" sz="1800" dirty="0"/>
              <a:t> MercedCERA will remove non-pensionable pay from CalPERS FAC</a:t>
            </a:r>
          </a:p>
          <a:p>
            <a:r>
              <a:rPr lang="en-US" sz="2000" dirty="0"/>
              <a:t> </a:t>
            </a:r>
          </a:p>
        </p:txBody>
      </p:sp>
      <p:sp>
        <p:nvSpPr>
          <p:cNvPr id="16" name="Text Placeholder 3">
            <a:extLst>
              <a:ext uri="{FF2B5EF4-FFF2-40B4-BE49-F238E27FC236}">
                <a16:creationId xmlns:a16="http://schemas.microsoft.com/office/drawing/2014/main" id="{C800A213-0788-C0AE-CD6D-A300DE7BA69E}"/>
              </a:ext>
            </a:extLst>
          </p:cNvPr>
          <p:cNvSpPr>
            <a:spLocks noGrp="1"/>
          </p:cNvSpPr>
          <p:nvPr>
            <p:ph type="body" sz="quarter" idx="15"/>
          </p:nvPr>
        </p:nvSpPr>
        <p:spPr>
          <a:xfrm>
            <a:off x="8401353" y="-1"/>
            <a:ext cx="3790650" cy="1155691"/>
          </a:xfrm>
        </p:spPr>
        <p:txBody>
          <a:bodyPr/>
          <a:lstStyle/>
          <a:p>
            <a:endParaRPr lang="en-US"/>
          </a:p>
        </p:txBody>
      </p:sp>
      <p:sp>
        <p:nvSpPr>
          <p:cNvPr id="18" name="Text Placeholder 4">
            <a:extLst>
              <a:ext uri="{FF2B5EF4-FFF2-40B4-BE49-F238E27FC236}">
                <a16:creationId xmlns:a16="http://schemas.microsoft.com/office/drawing/2014/main" id="{71F1144E-2962-9B55-F1B4-3F42A10FD594}"/>
              </a:ext>
            </a:extLst>
          </p:cNvPr>
          <p:cNvSpPr>
            <a:spLocks noGrp="1"/>
          </p:cNvSpPr>
          <p:nvPr>
            <p:ph type="body" sz="quarter" idx="12"/>
          </p:nvPr>
        </p:nvSpPr>
        <p:spPr>
          <a:xfrm>
            <a:off x="-3" y="5727700"/>
            <a:ext cx="12192003" cy="1130300"/>
          </a:xfrm>
        </p:spPr>
        <p:txBody>
          <a:bodyPr/>
          <a:lstStyle/>
          <a:p>
            <a:endParaRPr lang="en-US"/>
          </a:p>
        </p:txBody>
      </p:sp>
      <p:sp>
        <p:nvSpPr>
          <p:cNvPr id="20" name="Text Placeholder 5">
            <a:extLst>
              <a:ext uri="{FF2B5EF4-FFF2-40B4-BE49-F238E27FC236}">
                <a16:creationId xmlns:a16="http://schemas.microsoft.com/office/drawing/2014/main" id="{DE4BCF2A-BB48-819B-C2A5-EF65FB3998C7}"/>
              </a:ext>
            </a:extLst>
          </p:cNvPr>
          <p:cNvSpPr>
            <a:spLocks noGrp="1"/>
          </p:cNvSpPr>
          <p:nvPr>
            <p:ph type="body" sz="quarter" idx="13"/>
          </p:nvPr>
        </p:nvSpPr>
        <p:spPr>
          <a:xfrm>
            <a:off x="0" y="5724189"/>
            <a:ext cx="1503729" cy="1133811"/>
          </a:xfrm>
        </p:spPr>
        <p:txBody>
          <a:bodyPr/>
          <a:lstStyle/>
          <a:p>
            <a:endParaRPr lang="en-US"/>
          </a:p>
        </p:txBody>
      </p:sp>
      <p:sp>
        <p:nvSpPr>
          <p:cNvPr id="22" name="Text Placeholder 6">
            <a:extLst>
              <a:ext uri="{FF2B5EF4-FFF2-40B4-BE49-F238E27FC236}">
                <a16:creationId xmlns:a16="http://schemas.microsoft.com/office/drawing/2014/main" id="{F78907A1-9E5E-C3B1-6FC3-2C4AEEBD9042}"/>
              </a:ext>
            </a:extLst>
          </p:cNvPr>
          <p:cNvSpPr>
            <a:spLocks noGrp="1"/>
          </p:cNvSpPr>
          <p:nvPr>
            <p:ph type="body" sz="quarter" idx="14"/>
          </p:nvPr>
        </p:nvSpPr>
        <p:spPr>
          <a:xfrm>
            <a:off x="8401353" y="0"/>
            <a:ext cx="3790647" cy="1143002"/>
          </a:xfrm>
        </p:spPr>
        <p:txBody>
          <a:bodyPr/>
          <a:lstStyle/>
          <a:p>
            <a:endParaRPr lang="en-US"/>
          </a:p>
        </p:txBody>
      </p:sp>
      <p:sp>
        <p:nvSpPr>
          <p:cNvPr id="4" name="Slide Number Placeholder 3" hidden="1">
            <a:extLst>
              <a:ext uri="{FF2B5EF4-FFF2-40B4-BE49-F238E27FC236}">
                <a16:creationId xmlns:a16="http://schemas.microsoft.com/office/drawing/2014/main" id="{02E9965D-50A7-E4F5-7DB9-6294E6D6150E}"/>
              </a:ext>
            </a:extLst>
          </p:cNvPr>
          <p:cNvSpPr>
            <a:spLocks noGrp="1"/>
          </p:cNvSpPr>
          <p:nvPr>
            <p:ph type="sldNum" sz="quarter" idx="4294967295"/>
          </p:nvPr>
        </p:nvSpPr>
        <p:spPr>
          <a:xfrm>
            <a:off x="10917936" y="6385422"/>
            <a:ext cx="843264" cy="288000"/>
          </a:xfrm>
        </p:spPr>
        <p:txBody>
          <a:bodyPr/>
          <a:lstStyle/>
          <a:p>
            <a:pPr>
              <a:spcAft>
                <a:spcPts val="600"/>
              </a:spcAft>
            </a:pPr>
            <a:fld id="{B67B645E-C5E5-4727-B977-D372A0AA71D9}" type="slidenum">
              <a:rPr lang="en-US" smtClean="0"/>
              <a:pPr>
                <a:spcAft>
                  <a:spcPts val="600"/>
                </a:spcAft>
              </a:pPr>
              <a:t>12</a:t>
            </a:fld>
            <a:endParaRPr lang="en-US"/>
          </a:p>
        </p:txBody>
      </p:sp>
    </p:spTree>
    <p:extLst>
      <p:ext uri="{BB962C8B-B14F-4D97-AF65-F5344CB8AC3E}">
        <p14:creationId xmlns:p14="http://schemas.microsoft.com/office/powerpoint/2010/main" val="1385822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3FBE7ED-D059-38B2-5B71-D646110755F3}"/>
              </a:ext>
            </a:extLst>
          </p:cNvPr>
          <p:cNvSpPr>
            <a:spLocks noGrp="1"/>
          </p:cNvSpPr>
          <p:nvPr>
            <p:ph type="pic" sz="quarter" idx="11"/>
          </p:nvPr>
        </p:nvSpPr>
        <p:spPr/>
        <p:txBody>
          <a:bodyPr/>
          <a:lstStyle/>
          <a:p>
            <a:endParaRPr lang="en-US"/>
          </a:p>
        </p:txBody>
      </p:sp>
      <p:sp>
        <p:nvSpPr>
          <p:cNvPr id="3" name="Title 2">
            <a:extLst>
              <a:ext uri="{FF2B5EF4-FFF2-40B4-BE49-F238E27FC236}">
                <a16:creationId xmlns:a16="http://schemas.microsoft.com/office/drawing/2014/main" id="{9C9325A7-4DF8-B4B4-B0A5-23C3BB195B3B}"/>
              </a:ext>
            </a:extLst>
          </p:cNvPr>
          <p:cNvSpPr>
            <a:spLocks noGrp="1"/>
          </p:cNvSpPr>
          <p:nvPr>
            <p:ph type="title"/>
          </p:nvPr>
        </p:nvSpPr>
        <p:spPr/>
        <p:txBody>
          <a:bodyPr/>
          <a:lstStyle/>
          <a:p>
            <a:r>
              <a:rPr lang="en-US" dirty="0"/>
              <a:t>Questions?</a:t>
            </a:r>
          </a:p>
        </p:txBody>
      </p:sp>
      <p:sp>
        <p:nvSpPr>
          <p:cNvPr id="4" name="Text Placeholder 3">
            <a:extLst>
              <a:ext uri="{FF2B5EF4-FFF2-40B4-BE49-F238E27FC236}">
                <a16:creationId xmlns:a16="http://schemas.microsoft.com/office/drawing/2014/main" id="{F63D88FC-77D3-D1FF-D8C3-B16E59EB73D0}"/>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72A56E35-8B16-67CB-7120-7590E00EA7F0}"/>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5C3DBC30-16F9-C0D1-913B-562EA97E7A06}"/>
              </a:ext>
            </a:extLst>
          </p:cNvPr>
          <p:cNvSpPr>
            <a:spLocks noGrp="1"/>
          </p:cNvSpPr>
          <p:nvPr>
            <p:ph type="body" sz="quarter" idx="13"/>
          </p:nvPr>
        </p:nvSpPr>
        <p:spPr/>
        <p:txBody>
          <a:bodyPr/>
          <a:lstStyle/>
          <a:p>
            <a:endParaRPr lang="en-US"/>
          </a:p>
        </p:txBody>
      </p:sp>
      <p:sp>
        <p:nvSpPr>
          <p:cNvPr id="7" name="Text Placeholder 6">
            <a:extLst>
              <a:ext uri="{FF2B5EF4-FFF2-40B4-BE49-F238E27FC236}">
                <a16:creationId xmlns:a16="http://schemas.microsoft.com/office/drawing/2014/main" id="{8C52394F-C5F3-3840-98E5-C4B9B66A8E8A}"/>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821260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a:extLst>
              <a:ext uri="{FF2B5EF4-FFF2-40B4-BE49-F238E27FC236}">
                <a16:creationId xmlns:a16="http://schemas.microsoft.com/office/drawing/2014/main" id="{B7BFD7D2-6C97-1E33-B2CC-6AE1EB9EF8D2}"/>
              </a:ext>
            </a:extLst>
          </p:cNvPr>
          <p:cNvSpPr>
            <a:spLocks noGrp="1"/>
          </p:cNvSpPr>
          <p:nvPr>
            <p:ph type="body" sz="quarter" idx="15"/>
          </p:nvPr>
        </p:nvSpPr>
        <p:spPr/>
        <p:txBody>
          <a:bodyPr/>
          <a:lstStyle/>
          <a:p>
            <a:endParaRPr lang="en-US" dirty="0"/>
          </a:p>
        </p:txBody>
      </p:sp>
      <p:sp>
        <p:nvSpPr>
          <p:cNvPr id="43" name="Text Placeholder 42">
            <a:extLst>
              <a:ext uri="{FF2B5EF4-FFF2-40B4-BE49-F238E27FC236}">
                <a16:creationId xmlns:a16="http://schemas.microsoft.com/office/drawing/2014/main" id="{D45A4C16-121E-2E37-49E9-4A4ACF2C51FB}"/>
              </a:ext>
            </a:extLst>
          </p:cNvPr>
          <p:cNvSpPr>
            <a:spLocks noGrp="1"/>
          </p:cNvSpPr>
          <p:nvPr>
            <p:ph type="body" sz="quarter" idx="12"/>
          </p:nvPr>
        </p:nvSpPr>
        <p:spPr/>
        <p:txBody>
          <a:bodyPr/>
          <a:lstStyle/>
          <a:p>
            <a:endParaRPr lang="en-US" dirty="0"/>
          </a:p>
        </p:txBody>
      </p:sp>
      <p:sp>
        <p:nvSpPr>
          <p:cNvPr id="44" name="Text Placeholder 43">
            <a:extLst>
              <a:ext uri="{FF2B5EF4-FFF2-40B4-BE49-F238E27FC236}">
                <a16:creationId xmlns:a16="http://schemas.microsoft.com/office/drawing/2014/main" id="{D585FA3F-E61C-D66E-07B0-F757A8CA6054}"/>
              </a:ext>
            </a:extLst>
          </p:cNvPr>
          <p:cNvSpPr>
            <a:spLocks noGrp="1"/>
          </p:cNvSpPr>
          <p:nvPr>
            <p:ph type="body" sz="quarter" idx="13"/>
          </p:nvPr>
        </p:nvSpPr>
        <p:spPr/>
        <p:txBody>
          <a:bodyPr/>
          <a:lstStyle/>
          <a:p>
            <a:endParaRPr lang="en-US" dirty="0"/>
          </a:p>
        </p:txBody>
      </p:sp>
      <p:sp>
        <p:nvSpPr>
          <p:cNvPr id="45" name="Text Placeholder 44">
            <a:extLst>
              <a:ext uri="{FF2B5EF4-FFF2-40B4-BE49-F238E27FC236}">
                <a16:creationId xmlns:a16="http://schemas.microsoft.com/office/drawing/2014/main" id="{37E333FD-F3EA-ED3D-DAD7-C1B2247BA3CA}"/>
              </a:ext>
            </a:extLst>
          </p:cNvPr>
          <p:cNvSpPr>
            <a:spLocks noGrp="1"/>
          </p:cNvSpPr>
          <p:nvPr>
            <p:ph type="body" sz="quarter" idx="14"/>
          </p:nvPr>
        </p:nvSpPr>
        <p:spPr/>
        <p:txBody>
          <a:bodyPr/>
          <a:lstStyle/>
          <a:p>
            <a:endParaRPr lang="en-US" dirty="0"/>
          </a:p>
        </p:txBody>
      </p:sp>
      <p:sp>
        <p:nvSpPr>
          <p:cNvPr id="6" name="Title 1">
            <a:extLst>
              <a:ext uri="{FF2B5EF4-FFF2-40B4-BE49-F238E27FC236}">
                <a16:creationId xmlns:a16="http://schemas.microsoft.com/office/drawing/2014/main" id="{3C64F94E-8D7D-1FBA-17EC-3912A2589070}"/>
              </a:ext>
            </a:extLst>
          </p:cNvPr>
          <p:cNvSpPr>
            <a:spLocks noGrp="1"/>
          </p:cNvSpPr>
          <p:nvPr>
            <p:ph type="title"/>
          </p:nvPr>
        </p:nvSpPr>
        <p:spPr>
          <a:xfrm>
            <a:off x="751864" y="1353312"/>
            <a:ext cx="10479024" cy="557784"/>
          </a:xfrm>
        </p:spPr>
        <p:txBody>
          <a:bodyPr/>
          <a:lstStyle/>
          <a:p>
            <a:r>
              <a:rPr lang="en-US" sz="3200" dirty="0"/>
              <a:t>Future sessions from M</a:t>
            </a:r>
            <a:r>
              <a:rPr lang="en-US" sz="3200" cap="none" dirty="0"/>
              <a:t>erced</a:t>
            </a:r>
            <a:r>
              <a:rPr lang="en-US" sz="3200" dirty="0"/>
              <a:t>CERA pension education series</a:t>
            </a:r>
          </a:p>
        </p:txBody>
      </p:sp>
      <p:sp>
        <p:nvSpPr>
          <p:cNvPr id="9" name="TextBox 8">
            <a:extLst>
              <a:ext uri="{FF2B5EF4-FFF2-40B4-BE49-F238E27FC236}">
                <a16:creationId xmlns:a16="http://schemas.microsoft.com/office/drawing/2014/main" id="{29CC1970-72EC-2700-9EFA-A8C9DBB0D073}"/>
              </a:ext>
            </a:extLst>
          </p:cNvPr>
          <p:cNvSpPr txBox="1"/>
          <p:nvPr/>
        </p:nvSpPr>
        <p:spPr>
          <a:xfrm>
            <a:off x="-3" y="1879092"/>
            <a:ext cx="12042648" cy="3662541"/>
          </a:xfrm>
          <a:prstGeom prst="rect">
            <a:avLst/>
          </a:prstGeom>
          <a:noFill/>
        </p:spPr>
        <p:txBody>
          <a:bodyPr wrap="square">
            <a:spAutoFit/>
          </a:bodyPr>
          <a:lstStyle/>
          <a:p>
            <a:pPr>
              <a:spcAft>
                <a:spcPts val="1200"/>
              </a:spcAft>
            </a:pPr>
            <a:r>
              <a:rPr lang="en-US" sz="1600" b="1" dirty="0">
                <a:solidFill>
                  <a:schemeClr val="bg1"/>
                </a:solidFill>
              </a:rPr>
              <a:t>Financial Literacy</a:t>
            </a:r>
            <a:br>
              <a:rPr lang="en-US" sz="1600" b="1" dirty="0">
                <a:solidFill>
                  <a:schemeClr val="bg1"/>
                </a:solidFill>
              </a:rPr>
            </a:br>
            <a:r>
              <a:rPr lang="en-US" sz="1600" b="1" dirty="0">
                <a:solidFill>
                  <a:schemeClr val="bg1"/>
                </a:solidFill>
              </a:rPr>
              <a:t>Learn about the purpose and value of a pension, strategies for managing retirement risks, and common mistakes to avoid when planning for your financial future.</a:t>
            </a:r>
          </a:p>
          <a:p>
            <a:pPr>
              <a:spcAft>
                <a:spcPts val="1200"/>
              </a:spcAft>
            </a:pPr>
            <a:r>
              <a:rPr lang="en-US" sz="1600" b="1" dirty="0">
                <a:solidFill>
                  <a:schemeClr val="bg1"/>
                </a:solidFill>
              </a:rPr>
              <a:t>Reciprocity</a:t>
            </a:r>
            <a:br>
              <a:rPr lang="en-US" sz="1600" b="1" dirty="0">
                <a:solidFill>
                  <a:schemeClr val="bg1"/>
                </a:solidFill>
              </a:rPr>
            </a:br>
            <a:r>
              <a:rPr lang="en-US" sz="1600" b="1" dirty="0">
                <a:solidFill>
                  <a:schemeClr val="bg1"/>
                </a:solidFill>
              </a:rPr>
              <a:t>Understand how service credit and retirement benefits may be affected when moving between eligible public retirement systems.</a:t>
            </a:r>
          </a:p>
          <a:p>
            <a:pPr>
              <a:spcAft>
                <a:spcPts val="1200"/>
              </a:spcAft>
            </a:pPr>
            <a:r>
              <a:rPr lang="en-US" sz="1600" b="1" dirty="0">
                <a:solidFill>
                  <a:schemeClr val="bg1"/>
                </a:solidFill>
              </a:rPr>
              <a:t>Community Property</a:t>
            </a:r>
            <a:br>
              <a:rPr lang="en-US" sz="1600" b="1" dirty="0">
                <a:solidFill>
                  <a:schemeClr val="bg1"/>
                </a:solidFill>
              </a:rPr>
            </a:br>
            <a:r>
              <a:rPr lang="en-US" sz="1600" dirty="0">
                <a:solidFill>
                  <a:schemeClr val="bg1"/>
                </a:solidFill>
              </a:rPr>
              <a:t>Gain an overview of how pension benefits may be impacted by divorce and community property laws.</a:t>
            </a:r>
          </a:p>
          <a:p>
            <a:pPr>
              <a:spcAft>
                <a:spcPts val="1200"/>
              </a:spcAft>
            </a:pPr>
            <a:r>
              <a:rPr lang="en-US" sz="1600" b="1" dirty="0">
                <a:solidFill>
                  <a:schemeClr val="bg1"/>
                </a:solidFill>
              </a:rPr>
              <a:t>Retirement Planning</a:t>
            </a:r>
            <a:br>
              <a:rPr lang="en-US" sz="1600" b="1" dirty="0">
                <a:solidFill>
                  <a:schemeClr val="bg1"/>
                </a:solidFill>
              </a:rPr>
            </a:br>
            <a:r>
              <a:rPr lang="en-US" sz="1600" dirty="0">
                <a:solidFill>
                  <a:schemeClr val="bg1"/>
                </a:solidFill>
              </a:rPr>
              <a:t>Explore how your pension works, key retirement considerations, and strategies to help maximize your retirement income.</a:t>
            </a:r>
          </a:p>
          <a:p>
            <a:pPr>
              <a:spcAft>
                <a:spcPts val="1200"/>
              </a:spcAft>
            </a:pPr>
            <a:r>
              <a:rPr lang="en-US" sz="1600" b="1" dirty="0">
                <a:solidFill>
                  <a:schemeClr val="bg1"/>
                </a:solidFill>
              </a:rPr>
              <a:t>Death Benefits (Pre- and Post-Retirement)</a:t>
            </a:r>
            <a:br>
              <a:rPr lang="en-US" sz="1600" b="1" dirty="0">
                <a:solidFill>
                  <a:schemeClr val="bg1"/>
                </a:solidFill>
              </a:rPr>
            </a:br>
            <a:r>
              <a:rPr lang="en-US" sz="1600" dirty="0">
                <a:solidFill>
                  <a:schemeClr val="bg1"/>
                </a:solidFill>
              </a:rPr>
              <a:t>Learn about the survivor and beneficiary benefits available before and after retirement and the importance of keeping your beneficiary information up to date.</a:t>
            </a:r>
          </a:p>
        </p:txBody>
      </p:sp>
    </p:spTree>
    <p:extLst>
      <p:ext uri="{BB962C8B-B14F-4D97-AF65-F5344CB8AC3E}">
        <p14:creationId xmlns:p14="http://schemas.microsoft.com/office/powerpoint/2010/main" val="4178334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7">
            <a:extLst>
              <a:ext uri="{FF2B5EF4-FFF2-40B4-BE49-F238E27FC236}">
                <a16:creationId xmlns:a16="http://schemas.microsoft.com/office/drawing/2014/main" id="{5DCA7F8F-A576-C4BE-33E1-62ABDCAD8F25}"/>
              </a:ext>
            </a:extLst>
          </p:cNvPr>
          <p:cNvPicPr>
            <a:picLocks noGrp="1" noChangeAspect="1"/>
          </p:cNvPicPr>
          <p:nvPr>
            <p:ph type="pic" sz="quarter" idx="11"/>
          </p:nvPr>
        </p:nvPicPr>
        <p:blipFill>
          <a:blip r:embed="rId2"/>
          <a:srcRect l="16739" r="16739"/>
          <a:stretch>
            <a:fillRect/>
          </a:stretch>
        </p:blipFill>
        <p:spPr>
          <a:xfrm>
            <a:off x="6092952" y="10"/>
            <a:ext cx="6099048" cy="6876278"/>
          </a:xfrm>
          <a:prstGeom prst="rect">
            <a:avLst/>
          </a:prstGeom>
          <a:noFill/>
          <a:ln w="38100">
            <a:solidFill>
              <a:schemeClr val="accent6">
                <a:lumMod val="60000"/>
                <a:lumOff val="40000"/>
              </a:schemeClr>
            </a:solidFill>
          </a:ln>
        </p:spPr>
      </p:pic>
      <p:sp>
        <p:nvSpPr>
          <p:cNvPr id="28" name="Title 27">
            <a:extLst>
              <a:ext uri="{FF2B5EF4-FFF2-40B4-BE49-F238E27FC236}">
                <a16:creationId xmlns:a16="http://schemas.microsoft.com/office/drawing/2014/main" id="{CC25EE42-B3D5-AD1E-48BE-54CEFF2E3D79}"/>
              </a:ext>
            </a:extLst>
          </p:cNvPr>
          <p:cNvSpPr>
            <a:spLocks noGrp="1"/>
          </p:cNvSpPr>
          <p:nvPr>
            <p:ph type="title"/>
          </p:nvPr>
        </p:nvSpPr>
        <p:spPr>
          <a:xfrm>
            <a:off x="841244" y="832104"/>
            <a:ext cx="6099048" cy="5219236"/>
          </a:xfrm>
        </p:spPr>
        <p:txBody>
          <a:bodyPr anchor="t">
            <a:normAutofit/>
          </a:bodyPr>
          <a:lstStyle/>
          <a:p>
            <a:r>
              <a:rPr lang="en-US" dirty="0"/>
              <a:t>Thank</a:t>
            </a:r>
            <a:br>
              <a:rPr lang="en-US" dirty="0"/>
            </a:br>
            <a:r>
              <a:rPr lang="en-US" dirty="0"/>
              <a:t>you</a:t>
            </a:r>
          </a:p>
        </p:txBody>
      </p:sp>
      <p:sp>
        <p:nvSpPr>
          <p:cNvPr id="33" name="Text Placeholder 3">
            <a:extLst>
              <a:ext uri="{FF2B5EF4-FFF2-40B4-BE49-F238E27FC236}">
                <a16:creationId xmlns:a16="http://schemas.microsoft.com/office/drawing/2014/main" id="{65EFFE6C-4EE2-73EA-B0C9-D1AFE67DBB75}"/>
              </a:ext>
            </a:extLst>
          </p:cNvPr>
          <p:cNvSpPr>
            <a:spLocks noGrp="1"/>
          </p:cNvSpPr>
          <p:nvPr>
            <p:ph type="body" sz="quarter" idx="15"/>
          </p:nvPr>
        </p:nvSpPr>
        <p:spPr>
          <a:xfrm>
            <a:off x="8401353" y="-1"/>
            <a:ext cx="3790650" cy="1155691"/>
          </a:xfrm>
        </p:spPr>
        <p:txBody>
          <a:bodyPr/>
          <a:lstStyle/>
          <a:p>
            <a:endParaRPr lang="en-US"/>
          </a:p>
        </p:txBody>
      </p:sp>
      <p:sp>
        <p:nvSpPr>
          <p:cNvPr id="35" name="Text Placeholder 4">
            <a:extLst>
              <a:ext uri="{FF2B5EF4-FFF2-40B4-BE49-F238E27FC236}">
                <a16:creationId xmlns:a16="http://schemas.microsoft.com/office/drawing/2014/main" id="{BDE6F028-B1F0-97F5-9089-DE66A96A7B75}"/>
              </a:ext>
            </a:extLst>
          </p:cNvPr>
          <p:cNvSpPr>
            <a:spLocks noGrp="1"/>
          </p:cNvSpPr>
          <p:nvPr>
            <p:ph type="body" sz="quarter" idx="12"/>
          </p:nvPr>
        </p:nvSpPr>
        <p:spPr>
          <a:xfrm>
            <a:off x="-3" y="5727700"/>
            <a:ext cx="12192003" cy="1130300"/>
          </a:xfrm>
        </p:spPr>
        <p:txBody>
          <a:bodyPr/>
          <a:lstStyle/>
          <a:p>
            <a:endParaRPr lang="en-US"/>
          </a:p>
        </p:txBody>
      </p:sp>
      <p:sp>
        <p:nvSpPr>
          <p:cNvPr id="37" name="Text Placeholder 5">
            <a:extLst>
              <a:ext uri="{FF2B5EF4-FFF2-40B4-BE49-F238E27FC236}">
                <a16:creationId xmlns:a16="http://schemas.microsoft.com/office/drawing/2014/main" id="{95517E3E-EF5A-84CF-E047-F52D92EED2C0}"/>
              </a:ext>
            </a:extLst>
          </p:cNvPr>
          <p:cNvSpPr>
            <a:spLocks noGrp="1"/>
          </p:cNvSpPr>
          <p:nvPr>
            <p:ph type="body" sz="quarter" idx="13"/>
          </p:nvPr>
        </p:nvSpPr>
        <p:spPr>
          <a:xfrm>
            <a:off x="0" y="5724189"/>
            <a:ext cx="1503729" cy="1133811"/>
          </a:xfrm>
        </p:spPr>
        <p:txBody>
          <a:bodyPr/>
          <a:lstStyle/>
          <a:p>
            <a:endParaRPr lang="en-US"/>
          </a:p>
        </p:txBody>
      </p:sp>
      <p:sp>
        <p:nvSpPr>
          <p:cNvPr id="39" name="Text Placeholder 6">
            <a:extLst>
              <a:ext uri="{FF2B5EF4-FFF2-40B4-BE49-F238E27FC236}">
                <a16:creationId xmlns:a16="http://schemas.microsoft.com/office/drawing/2014/main" id="{648052F0-618D-6D1C-9EC4-0360B1828EA6}"/>
              </a:ext>
            </a:extLst>
          </p:cNvPr>
          <p:cNvSpPr>
            <a:spLocks noGrp="1"/>
          </p:cNvSpPr>
          <p:nvPr>
            <p:ph type="body" sz="quarter" idx="14"/>
          </p:nvPr>
        </p:nvSpPr>
        <p:spPr>
          <a:xfrm>
            <a:off x="8401353" y="0"/>
            <a:ext cx="3790647" cy="1143002"/>
          </a:xfrm>
        </p:spPr>
        <p:txBody>
          <a:bodyPr/>
          <a:lstStyle/>
          <a:p>
            <a:endParaRPr lang="en-US"/>
          </a:p>
        </p:txBody>
      </p:sp>
    </p:spTree>
    <p:extLst>
      <p:ext uri="{BB962C8B-B14F-4D97-AF65-F5344CB8AC3E}">
        <p14:creationId xmlns:p14="http://schemas.microsoft.com/office/powerpoint/2010/main" val="1988437062"/>
      </p:ext>
    </p:extLst>
  </p:cSld>
  <p:clrMapOvr>
    <a:masterClrMapping/>
  </p:clrMapOvr>
</p:sld>
</file>

<file path=ppt/theme/theme1.xml><?xml version="1.0" encoding="utf-8"?>
<a:theme xmlns:a="http://schemas.openxmlformats.org/drawingml/2006/main" name="Custom">
  <a:themeElements>
    <a:clrScheme name="TM66835393">
      <a:dk1>
        <a:srgbClr val="000000"/>
      </a:dk1>
      <a:lt1>
        <a:srgbClr val="FFFFFF"/>
      </a:lt1>
      <a:dk2>
        <a:srgbClr val="44546A"/>
      </a:dk2>
      <a:lt2>
        <a:srgbClr val="E7E6E6"/>
      </a:lt2>
      <a:accent1>
        <a:srgbClr val="55BC7E"/>
      </a:accent1>
      <a:accent2>
        <a:srgbClr val="FFC330"/>
      </a:accent2>
      <a:accent3>
        <a:srgbClr val="BE80FF"/>
      </a:accent3>
      <a:accent4>
        <a:srgbClr val="FF8345"/>
      </a:accent4>
      <a:accent5>
        <a:srgbClr val="FF70BF"/>
      </a:accent5>
      <a:accent6>
        <a:srgbClr val="60A2F5"/>
      </a:accent6>
      <a:hlink>
        <a:srgbClr val="5C4EDC"/>
      </a:hlink>
      <a:folHlink>
        <a:srgbClr val="7FC5FF"/>
      </a:folHlink>
    </a:clrScheme>
    <a:fontScheme name="Custom 32">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66835393_win32_SD_v3" id="{4170EB69-3ACE-4C18-BE4C-C6CBD8BF8A79}" vid="{8A480AB3-AE5D-4813-AA67-ADACC5EA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837B91-4329-4308-94DA-BB811B5F3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247F30-5811-40C0-99EC-CF53200590BE}">
  <ds:schemaRefs>
    <ds:schemaRef ds:uri="http://purl.org/dc/terms/"/>
    <ds:schemaRef ds:uri="http://schemas.microsoft.com/office/infopath/2007/PartnerControls"/>
    <ds:schemaRef ds:uri="http://purl.org/dc/dcmitype/"/>
    <ds:schemaRef ds:uri="http://schemas.openxmlformats.org/package/2006/metadata/core-properties"/>
    <ds:schemaRef ds:uri="71af3243-3dd4-4a8d-8c0d-dd76da1f02a5"/>
    <ds:schemaRef ds:uri="http://purl.org/dc/elements/1.1/"/>
    <ds:schemaRef ds:uri="230e9df3-be65-4c73-a93b-d1236ebd677e"/>
    <ds:schemaRef ds:uri="http://www.w3.org/XML/1998/namespace"/>
    <ds:schemaRef ds:uri="http://schemas.microsoft.com/office/2006/documentManagement/types"/>
    <ds:schemaRef ds:uri="16c05727-aa75-4e4a-9b5f-8a80a1165891"/>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55E72E99-0076-433E-AD3A-575A11FAB73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Corporate colors presentation</Template>
  <TotalTime>2412</TotalTime>
  <Words>1050</Words>
  <Application>Microsoft Office PowerPoint</Application>
  <PresentationFormat>Widescreen</PresentationFormat>
  <Paragraphs>111</Paragraphs>
  <Slides>15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Aptos</vt:lpstr>
      <vt:lpstr>Aptos Light</vt:lpstr>
      <vt:lpstr>Arial</vt:lpstr>
      <vt:lpstr>Calibri</vt:lpstr>
      <vt:lpstr>Courier New</vt:lpstr>
      <vt:lpstr>Symbol</vt:lpstr>
      <vt:lpstr>Tahoma</vt:lpstr>
      <vt:lpstr>Wingdings</vt:lpstr>
      <vt:lpstr>Custom</vt:lpstr>
      <vt:lpstr> </vt:lpstr>
      <vt:lpstr>Agenda</vt:lpstr>
      <vt:lpstr>What is reciprocity?  </vt:lpstr>
      <vt:lpstr>Qualifying For Reciprocity  </vt:lpstr>
      <vt:lpstr>Participating reciprocal system </vt:lpstr>
      <vt:lpstr>How to establish reciprocity </vt:lpstr>
      <vt:lpstr>Incoming VS Outgoing Reciprocity </vt:lpstr>
      <vt:lpstr>Separation from employment </vt:lpstr>
      <vt:lpstr>Tier Placement  </vt:lpstr>
      <vt:lpstr>Key takeaways </vt:lpstr>
      <vt:lpstr>To sum it all up…..</vt:lpstr>
      <vt:lpstr>General Ex: John Doe is a general tier 4 member, age 52 and has completed 4 years of service with MercedCERA. His hire date was 2/1/2016. He then entered employment with CalPERS on 6/1/2020 and completed 1 year of service. His total years of service is 5 years. This allows him to be eligible to retire from both systems. John’s FAC from MercedCERA is $2,500 and $3,500 from CalPERS. We will utilize the higher FAC of $3,500 with his 4 years of service to calculate his pension. CalPERS will use their higher FAC to calculate his pension based on his 1 year of service there.   MercedCERA will remove non-pensionable pay from CalPERS FAC  </vt:lpstr>
      <vt:lpstr>Questions?</vt:lpstr>
      <vt:lpstr>Future sessions from MercedCERA pension education series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Armendarez, Patrick</dc:creator>
  <cp:lastModifiedBy>Armendarez, Patrick</cp:lastModifiedBy>
  <cp:revision>24</cp:revision>
  <cp:lastPrinted>2026-08-04T23:05:47Z</cp:lastPrinted>
  <dcterms:created xsi:type="dcterms:W3CDTF">2026-06-23T18:04:07Z</dcterms:created>
  <dcterms:modified xsi:type="dcterms:W3CDTF">2026-08-05T18:32:54Z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